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876" r:id="rId3"/>
  </p:sldMasterIdLst>
  <p:notesMasterIdLst>
    <p:notesMasterId r:id="rId70"/>
  </p:notesMasterIdLst>
  <p:sldIdLst>
    <p:sldId id="263" r:id="rId4"/>
    <p:sldId id="260" r:id="rId5"/>
    <p:sldId id="312" r:id="rId6"/>
    <p:sldId id="313" r:id="rId7"/>
    <p:sldId id="314" r:id="rId8"/>
    <p:sldId id="315" r:id="rId9"/>
    <p:sldId id="316" r:id="rId10"/>
    <p:sldId id="318" r:id="rId11"/>
    <p:sldId id="319" r:id="rId12"/>
    <p:sldId id="317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3" r:id="rId26"/>
    <p:sldId id="332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707" autoAdjust="0"/>
  </p:normalViewPr>
  <p:slideViewPr>
    <p:cSldViewPr>
      <p:cViewPr varScale="1">
        <p:scale>
          <a:sx n="70" d="100"/>
          <a:sy n="70" d="100"/>
        </p:scale>
        <p:origin x="-128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5D79A0D-C95A-487A-A7B4-34B78E50E90B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A6A44D2-2B5F-4555-8709-790E689EFFE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6956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7168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9E8287-7D53-43C8-8A38-68C8931F0A4D}" type="slidenum">
              <a:rPr lang="ru-RU" altLang="ru-RU"/>
              <a:pPr/>
              <a:t>7</a:t>
            </a:fld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40B2F-F21B-464E-9817-A05532224E60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FE0D4"/>
                </a:solidFill>
              </a:defRPr>
            </a:lvl1pPr>
          </a:lstStyle>
          <a:p>
            <a:pPr>
              <a:defRPr/>
            </a:pPr>
            <a:fld id="{BCB6F6E7-5A45-46DA-9262-56050DA6A8A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959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660F90-3F97-4549-83C0-1E7EFDBAA83C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E5FAF-CF24-457F-B65D-E0074EB746B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22276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F2676-023A-4ACA-9B6C-83AA9F6D762D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FDAE3-3C47-4A24-8FAC-1FE92CC1A83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5385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ый треугольник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Группа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Полилиния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Полилиния 18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6 w 5760"/>
                <a:gd name="T3" fmla="*/ 0 h 528"/>
                <a:gd name="T4" fmla="*/ 2147483646 w 5760"/>
                <a:gd name="T5" fmla="*/ 2147483646 h 528"/>
                <a:gd name="T6" fmla="*/ 2147483646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Прямая соединительная линия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11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CAE5E8A0-3EF0-426F-A660-72E41A00CE6D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12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DDC85A7-929B-4655-8AA3-85259B44BA7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3480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293E4-E55E-476D-A0DC-02B1E894FEC5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8E5D5B-A041-4762-9FF8-12F6B44313A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3714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ашивка 10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Нашивка 11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3B4B0D5-ACDF-477B-A42A-527D9D62486E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61B85A-BDEB-44FC-ADA9-C7D34BE951D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8167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EACB12-8322-4BD7-B5D9-761178B4AC15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D58AF2-2716-44A6-A568-2FFB6732511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42663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25DC600-B4B5-4403-936A-7322C9439134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53CC66-908E-4E71-829F-498D92190CB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74460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4055F37-E54E-4A84-9B36-9B73FE4A61FA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06CFB5-DB8A-4A85-8991-CE33E31180F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877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73E83-998E-48A6-8EC4-79CD9332FA33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7B342-B4FA-4A79-8F49-2B1F0867428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59815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C485BD6-3D8D-4A96-BD6E-0882CF16AE5B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897027-F0C8-4CD4-9927-441A7BA9243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00171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3E803-6CE7-4247-ACBC-51C156779460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1D2E4-50B1-4898-AA5F-38316C0529E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27837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Полилиния 1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2147483646 w 5760"/>
              <a:gd name="T3" fmla="*/ 0 h 528"/>
              <a:gd name="T4" fmla="*/ 2147483646 w 5760"/>
              <a:gd name="T5" fmla="*/ 2147483646 h 528"/>
              <a:gd name="T6" fmla="*/ 2147483646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" name="Прямоугольный треугольник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Нашивка 1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Нашивка 1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1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5F3D9FB3-5D40-40F0-A6F1-A2A116B05590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12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783BCE-B9AD-455B-8277-C4B83BF95A7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25820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24F83-ED35-4A79-BBDD-28EA07FF38E5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64A7D-AE55-4991-BF45-9A9CBB856E9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22142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9AB83-607B-40B0-AD94-0D6532FA6F65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17D40-22AE-4A20-828D-0D92D419A1A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6033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06916-9D2E-409B-93E2-13E40938FAC9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208FC-0949-4ABD-810E-540ACACF43B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632666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D09A3B-67D7-4B67-98FC-6C7F0D1C390F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3143E-9562-478A-8AB8-A69A31BA9DDC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51010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BBF813-FFEF-4D40-8CC9-A7E93660153E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F2970-026E-4272-80E3-E2F735B6FB9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759838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6BFF1-C809-4BE3-A1C0-7925861DED1F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79A69-B6BB-4000-910A-73178D9EAB2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132931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D5468-8C01-433A-905E-23BB87FF825F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BAB2BA-AFBD-40C0-A313-A1901FAE543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67605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A5092-E458-4752-A3E6-184787B52CA0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FAEA7-4A19-477C-B899-76699A29A50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2893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5036E-309C-443D-A5F7-E1C0E19626AF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BCA249-8E9C-4800-97EC-759A4AC3A18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0972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5D76B-F11A-42D2-A833-5C1009FF1160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FE0D4"/>
                </a:solidFill>
              </a:defRPr>
            </a:lvl1pPr>
          </a:lstStyle>
          <a:p>
            <a:pPr>
              <a:defRPr/>
            </a:pPr>
            <a:fld id="{4C9ECFE4-414E-45EB-A2C3-1610E9C6302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054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A19AD-7BE6-4C26-B9C3-FDD325F78BB6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6E04-20B0-4B14-BF3F-05949270499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3776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D24C9-BA92-418A-B0D6-2C4161BAEF7E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E2474-9759-4ED1-96C8-D46C10B2F13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72043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67C383-DC19-4896-990F-2288496A8E19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5AC0D-5151-4A4A-97DB-D14067767FE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71195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4D6AE-D774-45E3-B73B-45ECA2708E1E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56B39-6510-4D48-8FB7-69C743CE3ABA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8540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C0CC87-D8AD-4055-8746-FFC410057A79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08690-C79A-407A-8A1F-9D578DD6A3F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8899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E78C5-E718-40CF-A4D0-BDE379805E40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8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01E34-E5E0-401D-9D89-E6BF4685574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440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84F85C-D146-44E7-975F-10BA15A42897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4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F6A29-F6AD-45C0-93EC-ECC6E5FF065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9986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20500-E344-4D60-B752-8FD8FC92E9A5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3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B15CC-0526-4778-B31D-3A9F27D6CFC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6560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B9195-76DD-4C57-B4FE-84FAED6D8736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37B8E-E092-4B0E-8011-3CE792FE3AC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57591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13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Прямоугольный треугольник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Полилиния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9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4E2EC-74CE-458C-B58C-10A4C16D63AD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10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DDE9031-D68D-4801-92F5-90633F8C587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6336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  <a:endParaRPr lang="en-US" altLang="ru-RU" smtClean="0"/>
          </a:p>
        </p:txBody>
      </p:sp>
      <p:sp>
        <p:nvSpPr>
          <p:cNvPr id="1029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  <a:endParaRPr lang="en-US" altLang="ru-RU" smtClean="0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C989F8C-E2E8-4ECD-B82C-BC306104F38C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626551"/>
                </a:solidFill>
                <a:latin typeface="Constantia" panose="02030602050306030303" pitchFamily="18" charset="0"/>
              </a:defRPr>
            </a:lvl1pPr>
          </a:lstStyle>
          <a:p>
            <a:pPr>
              <a:defRPr/>
            </a:pPr>
            <a:fld id="{19AC2324-6176-43B4-B055-98E77DEF584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grpSp>
        <p:nvGrpSpPr>
          <p:cNvPr id="1033" name="Группа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3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41" r:id="rId2"/>
    <p:sldLayoutId id="2147483965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66" r:id="rId9"/>
    <p:sldLayoutId id="2147483947" r:id="rId10"/>
    <p:sldLayoutId id="214748394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051" name="Полилиния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2147483646 w 5760"/>
              <a:gd name="T3" fmla="*/ 0 h 528"/>
              <a:gd name="T4" fmla="*/ 2147483646 w 5760"/>
              <a:gd name="T5" fmla="*/ 2147483646 h 528"/>
              <a:gd name="T6" fmla="*/ 2147483646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057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  <a:endParaRPr lang="en-US" altLang="ru-RU" smtClean="0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F1990FC3-5736-4FB2-B119-92FF4D75E977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Lucida Sans Unicode" panose="020B0602030504020204" pitchFamily="34" charset="0"/>
              </a:defRPr>
            </a:lvl1pPr>
          </a:lstStyle>
          <a:p>
            <a:pPr>
              <a:defRPr/>
            </a:pPr>
            <a:fld id="{68684D65-4E88-4652-926C-A0C3C73FB89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49" r:id="rId2"/>
    <p:sldLayoutId id="2147483968" r:id="rId3"/>
    <p:sldLayoutId id="2147483969" r:id="rId4"/>
    <p:sldLayoutId id="2147483970" r:id="rId5"/>
    <p:sldLayoutId id="2147483971" r:id="rId6"/>
    <p:sldLayoutId id="2147483950" r:id="rId7"/>
    <p:sldLayoutId id="2147483972" r:id="rId8"/>
    <p:sldLayoutId id="2147483973" r:id="rId9"/>
    <p:sldLayoutId id="2147483951" r:id="rId10"/>
    <p:sldLayoutId id="214748395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075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C0AC975-DCCC-419E-A1B9-A94646CFBBEC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526504F-2227-41C4-A914-40CE02E8D58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hozir.org/9-a-sinf-i-guruh-9-a-sinf-ii--guruh-9-b-sinf-i-guruh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hozir.org/toshdau-rasulov-s-sh.html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4233862"/>
          </a:xfrm>
        </p:spPr>
        <p:txBody>
          <a:bodyPr/>
          <a:lstStyle/>
          <a:p>
            <a:pPr marL="109537" indent="0" algn="ctr">
              <a:buFont typeface="Wingdings 3" panose="05040102010807070707" pitchFamily="18" charset="2"/>
              <a:buNone/>
              <a:defRPr/>
            </a:pPr>
            <a:r>
              <a:rPr lang="en-US" sz="3200" b="1" dirty="0" err="1" smtClean="0">
                <a:solidFill>
                  <a:srgbClr val="7030A0"/>
                </a:solidFill>
                <a:latin typeface="Algerian" pitchFamily="82" charset="0"/>
              </a:rPr>
              <a:t>Reja</a:t>
            </a:r>
            <a:r>
              <a:rPr lang="en-US" sz="3200" b="1" dirty="0" smtClean="0">
                <a:solidFill>
                  <a:srgbClr val="7030A0"/>
                </a:solidFill>
                <a:latin typeface="Algerian" pitchFamily="82" charset="0"/>
              </a:rPr>
              <a:t>:</a:t>
            </a:r>
          </a:p>
          <a:p>
            <a:pPr>
              <a:defRPr/>
            </a:pPr>
            <a:r>
              <a:rPr lang="en-US" sz="3200" b="1" dirty="0">
                <a:solidFill>
                  <a:srgbClr val="7030A0"/>
                </a:solidFill>
              </a:rPr>
              <a:t>1.	</a:t>
            </a:r>
            <a:r>
              <a:rPr lang="en-US" sz="3200" b="1" dirty="0" err="1">
                <a:solidFill>
                  <a:srgbClr val="7030A0"/>
                </a:solidFill>
              </a:rPr>
              <a:t>Kushon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podsholigi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tashkil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topgan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davrdagi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siyosiy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vaziyat</a:t>
            </a:r>
            <a:r>
              <a:rPr lang="en-US" sz="3200" b="1" dirty="0">
                <a:solidFill>
                  <a:srgbClr val="7030A0"/>
                </a:solidFill>
              </a:rPr>
              <a:t>.</a:t>
            </a:r>
          </a:p>
          <a:p>
            <a:pPr>
              <a:defRPr/>
            </a:pPr>
            <a:r>
              <a:rPr lang="en-US" sz="3200" b="1" dirty="0">
                <a:solidFill>
                  <a:srgbClr val="7030A0"/>
                </a:solidFill>
              </a:rPr>
              <a:t>2.	</a:t>
            </a:r>
            <a:r>
              <a:rPr lang="en-US" sz="3200" b="1" dirty="0" err="1">
                <a:solidFill>
                  <a:srgbClr val="7030A0"/>
                </a:solidFill>
              </a:rPr>
              <a:t>Kushon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podsholigida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ijtimoiy-iqtisodiy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hayot</a:t>
            </a:r>
            <a:r>
              <a:rPr lang="en-US" sz="3200" b="1" dirty="0">
                <a:solidFill>
                  <a:srgbClr val="7030A0"/>
                </a:solidFill>
              </a:rPr>
              <a:t>.</a:t>
            </a:r>
          </a:p>
          <a:p>
            <a:pPr>
              <a:defRPr/>
            </a:pPr>
            <a:r>
              <a:rPr lang="en-US" sz="3200" b="1" dirty="0">
                <a:solidFill>
                  <a:srgbClr val="7030A0"/>
                </a:solidFill>
              </a:rPr>
              <a:t>3.	</a:t>
            </a:r>
            <a:r>
              <a:rPr lang="en-US" sz="3200" b="1" dirty="0" err="1">
                <a:solidFill>
                  <a:srgbClr val="7030A0"/>
                </a:solidFill>
              </a:rPr>
              <a:t>Kushon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podsholigida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pul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islohoti</a:t>
            </a:r>
            <a:r>
              <a:rPr lang="en-US" sz="3200" b="1" dirty="0">
                <a:solidFill>
                  <a:srgbClr val="7030A0"/>
                </a:solidFill>
              </a:rPr>
              <a:t>.</a:t>
            </a:r>
          </a:p>
          <a:p>
            <a:pPr>
              <a:defRPr/>
            </a:pPr>
            <a:r>
              <a:rPr lang="en-US" sz="3200" b="1" dirty="0">
                <a:solidFill>
                  <a:srgbClr val="7030A0"/>
                </a:solidFill>
              </a:rPr>
              <a:t>4.	</a:t>
            </a:r>
            <a:r>
              <a:rPr lang="en-US" sz="3200" b="1" dirty="0" err="1">
                <a:solidFill>
                  <a:srgbClr val="7030A0"/>
                </a:solidFill>
              </a:rPr>
              <a:t>Kanishka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davrida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mamlakat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ravnaqi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va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diniy</a:t>
            </a:r>
            <a:r>
              <a:rPr lang="en-US" sz="3200" b="1" dirty="0">
                <a:solidFill>
                  <a:srgbClr val="7030A0"/>
                </a:solidFill>
              </a:rPr>
              <a:t> </a:t>
            </a:r>
            <a:r>
              <a:rPr lang="en-US" sz="3200" b="1" dirty="0" err="1">
                <a:solidFill>
                  <a:srgbClr val="7030A0"/>
                </a:solidFill>
              </a:rPr>
              <a:t>islohot</a:t>
            </a:r>
            <a:r>
              <a:rPr lang="en-US" sz="3200" b="1" dirty="0">
                <a:solidFill>
                  <a:srgbClr val="7030A0"/>
                </a:solidFill>
              </a:rPr>
              <a:t>.</a:t>
            </a:r>
            <a:endParaRPr lang="en-US" sz="3200" b="1" dirty="0" smtClean="0">
              <a:solidFill>
                <a:srgbClr val="7030A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26170"/>
          </a:xfrm>
          <a:scene3d>
            <a:camera prst="perspectiveFront"/>
            <a:lightRig rig="threePt" dir="t"/>
          </a:scene3d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  <a:ea typeface="Cambria Math" pitchFamily="18" charset="0"/>
              </a:rPr>
              <a:t>14</a:t>
            </a:r>
            <a:r>
              <a:rPr lang="uz-Cyrl-UZ" sz="2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stral" pitchFamily="66" charset="0"/>
                <a:ea typeface="Cambria Math" pitchFamily="18" charset="0"/>
              </a:rPr>
              <a:t>-</a:t>
            </a:r>
            <a:r>
              <a:rPr lang="en-US" sz="2800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  <a:ea typeface="Cambria Math" pitchFamily="18" charset="0"/>
              </a:rPr>
              <a:t>mavzu</a:t>
            </a:r>
            <a:r>
              <a:rPr lang="en-US" sz="28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  <a:ea typeface="Cambria Math" pitchFamily="18" charset="0"/>
              </a:rPr>
              <a:t>: </a:t>
            </a:r>
            <a:r>
              <a:rPr lang="en-US" sz="3200" dirty="0" err="1" smtClean="0">
                <a:solidFill>
                  <a:srgbClr val="7030A0"/>
                </a:solidFill>
                <a:effectLst/>
                <a:latin typeface="Algerian" pitchFamily="82" charset="0"/>
              </a:rPr>
              <a:t>Yuechji</a:t>
            </a:r>
            <a:r>
              <a:rPr lang="en-US" sz="3200" dirty="0" smtClean="0">
                <a:solidFill>
                  <a:srgbClr val="7030A0"/>
                </a:solidFill>
                <a:effectLst/>
                <a:latin typeface="Algerian" pitchFamily="82" charset="0"/>
              </a:rPr>
              <a:t>- </a:t>
            </a:r>
            <a:r>
              <a:rPr lang="en-US" sz="3200" dirty="0" err="1">
                <a:solidFill>
                  <a:srgbClr val="7030A0"/>
                </a:solidFill>
                <a:effectLst/>
                <a:latin typeface="Algerian" pitchFamily="82" charset="0"/>
              </a:rPr>
              <a:t>Kushon</a:t>
            </a:r>
            <a:r>
              <a:rPr lang="en-US" sz="3200" dirty="0">
                <a:solidFill>
                  <a:srgbClr val="7030A0"/>
                </a:solidFill>
                <a:effectLst/>
                <a:latin typeface="Algerian" pitchFamily="82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effectLst/>
                <a:latin typeface="Algerian" pitchFamily="82" charset="0"/>
              </a:rPr>
              <a:t>va</a:t>
            </a:r>
            <a:r>
              <a:rPr lang="en-US" sz="3200" dirty="0">
                <a:solidFill>
                  <a:srgbClr val="7030A0"/>
                </a:solidFill>
                <a:effectLst/>
                <a:latin typeface="Algerian" pitchFamily="82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effectLst/>
                <a:latin typeface="Algerian" pitchFamily="82" charset="0"/>
              </a:rPr>
              <a:t>Kushon</a:t>
            </a:r>
            <a:r>
              <a:rPr lang="en-US" sz="3200" dirty="0">
                <a:solidFill>
                  <a:srgbClr val="7030A0"/>
                </a:solidFill>
                <a:effectLst/>
                <a:latin typeface="Algerian" pitchFamily="82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effectLst/>
                <a:latin typeface="Algerian" pitchFamily="82" charset="0"/>
              </a:rPr>
              <a:t>davlatlari</a:t>
            </a:r>
            <a:endParaRPr lang="ru-RU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stral" pitchFamily="66" charset="0"/>
              <a:ea typeface="Cambria Math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rgbClr val="002060"/>
                </a:solidFill>
              </a:rPr>
              <a:t>Baqtriya</a:t>
            </a:r>
            <a:r>
              <a:rPr lang="en-US" sz="3200" b="1" u="sng" dirty="0">
                <a:solidFill>
                  <a:srgbClr val="002060"/>
                </a:solidFill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</a:rPr>
              <a:t>tarixidagi</a:t>
            </a:r>
            <a:r>
              <a:rPr lang="en-US" sz="3200" b="1" u="sng" dirty="0">
                <a:solidFill>
                  <a:srgbClr val="002060"/>
                </a:solidFill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davri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bosqichlari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ru-RU" sz="32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Uchinchi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bosqich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Mil.avv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25-yildan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keyin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inqirozi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yuqorida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eslatilgan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mulklarning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mustaqil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bo‘lishi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Guyshuan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yabg‘usi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Kiotszyukyu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Kudzula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qolgan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to‘rtta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mulkni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birlashtirib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davlatiga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asos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soldi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3000" i="1" u="sng" dirty="0"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Kushon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podsholigining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vujudga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kelishi</a:t>
            </a:r>
            <a:endParaRPr lang="ru-RU" sz="3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paydo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bo‘lishi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haqida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ko‘proq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Xitoy</a:t>
            </a:r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manbalari</a:t>
            </a:r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tangashunoslik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ma’lumotlari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xabar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beradi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Umuman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Kushonlar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saltanatining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paydo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bo‘lishi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rivojlanishi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uzoq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vaqt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tadqiqotchilar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orasida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bahslarga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sabab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bo‘lgan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bo‘lsa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-da,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so‘nggi</a:t>
            </a:r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20-25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yil</a:t>
            </a:r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ichida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masalaga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juda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ko‘plab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aniqliklar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kiritish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imkonini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bergan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tadqiqotlar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olib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borildi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3200" i="1" u="sng" dirty="0"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3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Kushon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podsholigining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vujudga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kelishi</a:t>
            </a:r>
            <a:endParaRPr lang="ru-RU" sz="3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hangingPunct="1"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4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Mil. </a:t>
            </a:r>
            <a:r>
              <a:rPr lang="en-US" sz="34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4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I </a:t>
            </a:r>
            <a:r>
              <a:rPr lang="en-US" sz="34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asrning</a:t>
            </a:r>
            <a:r>
              <a:rPr lang="en-US" sz="34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oxiri</a:t>
            </a:r>
            <a:r>
              <a:rPr lang="en-US" sz="34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- mil. I </a:t>
            </a:r>
            <a:r>
              <a:rPr lang="en-US" sz="34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asrning</a:t>
            </a:r>
            <a:r>
              <a:rPr lang="en-US" sz="34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boshlariga</a:t>
            </a:r>
            <a:r>
              <a:rPr lang="en-US" sz="34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kelib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guyshuan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hokimi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Kiotszyukyu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barcha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mulklarni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birlashtirib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Qobul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Qandarhorni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zabt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etadi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Natijada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davrga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kelib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o‘z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ahamiyatiga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ko‘ra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antik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davr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Xitoydagi</a:t>
            </a:r>
            <a:r>
              <a:rPr lang="en-US" sz="34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Xan</a:t>
            </a:r>
            <a:r>
              <a:rPr lang="en-US" sz="34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4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Parfiya</a:t>
            </a:r>
            <a:r>
              <a:rPr lang="en-US" sz="34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4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Rim </a:t>
            </a:r>
            <a:r>
              <a:rPr lang="en-US" sz="34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saltanati</a:t>
            </a:r>
            <a:r>
              <a:rPr lang="en-US" sz="34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raqobatlasha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oladigan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qadimgi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dunyoning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eng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qudratli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zabardast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davlatlaridan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biri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sifatida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tashkil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topdi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3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3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Kushon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podsholigining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vujudga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kelishi</a:t>
            </a:r>
            <a:endParaRPr lang="ru-RU" sz="3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hangingPunct="1">
              <a:defRPr/>
            </a:pP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Xitoy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manbalaridagi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4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Guyshuan</a:t>
            </a:r>
            <a:r>
              <a:rPr lang="en-US" sz="4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hokimi</a:t>
            </a:r>
            <a:r>
              <a:rPr lang="en-US" sz="4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Kiotszyukyu</a:t>
            </a:r>
            <a:r>
              <a:rPr lang="en-US" sz="4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, ilk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davriga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oid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topilma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tangalarda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aks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ettirilgan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4400" b="1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latin typeface="Times New Roman" pitchFamily="18" charset="0"/>
                <a:cs typeface="Times New Roman" pitchFamily="18" charset="0"/>
              </a:rPr>
              <a:t>podshosi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latin typeface="Times New Roman" pitchFamily="18" charset="0"/>
                <a:cs typeface="Times New Roman" pitchFamily="18" charset="0"/>
              </a:rPr>
              <a:t>Kudzula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latin typeface="Times New Roman" pitchFamily="18" charset="0"/>
                <a:cs typeface="Times New Roman" pitchFamily="18" charset="0"/>
              </a:rPr>
              <a:t>Kadfiz”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ga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aynan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mos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tushadi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3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Kujula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hangingPunct="1">
              <a:defRPr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Tangashunoslik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ma’lumotlariga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ko‘ra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o‘z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podsholik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siyosatini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yerlarini</a:t>
            </a:r>
            <a:r>
              <a:rPr lang="en-US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kengaytirish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boshlaydi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Ba’zi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  <a:hlinkClick r:id="rId2"/>
              </a:rPr>
              <a:t>bir</a:t>
            </a:r>
            <a:r>
              <a:rPr lang="en-US" sz="3600" dirty="0">
                <a:latin typeface="Times New Roman" pitchFamily="18" charset="0"/>
                <a:cs typeface="Times New Roman" pitchFamily="18" charset="0"/>
                <a:hlinkClick r:id="rId2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  <a:hlinkClick r:id="rId2"/>
              </a:rPr>
              <a:t>guruh</a:t>
            </a:r>
            <a:r>
              <a:rPr lang="en-US" sz="3600" dirty="0">
                <a:latin typeface="Times New Roman" pitchFamily="18" charset="0"/>
                <a:cs typeface="Times New Roman" pitchFamily="18" charset="0"/>
                <a:hlinkClick r:id="rId2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  <a:hlinkClick r:id="rId2"/>
              </a:rPr>
              <a:t>tangalar</a:t>
            </a:r>
            <a:r>
              <a:rPr lang="en-US" sz="3600" dirty="0">
                <a:latin typeface="Times New Roman" pitchFamily="18" charset="0"/>
                <a:cs typeface="Times New Roman" pitchFamily="18" charset="0"/>
                <a:hlinkClick r:id="rId2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  <a:hlinkClick r:id="rId2"/>
              </a:rPr>
              <a:t>borki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ularning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sz="36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latin typeface="Times New Roman" pitchFamily="18" charset="0"/>
                <a:cs typeface="Times New Roman" pitchFamily="18" charset="0"/>
              </a:rPr>
              <a:t>tomonida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eng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so‘nggi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podshosi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Germey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tasviri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tushirilib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uning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nomi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yozilgan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b="1" i="1" u="sng" dirty="0" err="1">
                <a:latin typeface="Times New Roman" pitchFamily="18" charset="0"/>
                <a:cs typeface="Times New Roman" pitchFamily="18" charset="0"/>
              </a:rPr>
              <a:t>ikkinchi</a:t>
            </a:r>
            <a:r>
              <a:rPr lang="en-US" sz="36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latin typeface="Times New Roman" pitchFamily="18" charset="0"/>
                <a:cs typeface="Times New Roman" pitchFamily="18" charset="0"/>
              </a:rPr>
              <a:t>tomonida</a:t>
            </a:r>
            <a:r>
              <a:rPr lang="en-US" sz="36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esa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Gerakl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siymosi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36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o‘z</a:t>
            </a:r>
            <a:r>
              <a:rPr lang="en-US" sz="36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ishonchiga</a:t>
            </a:r>
            <a:r>
              <a:rPr lang="en-US" sz="36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qat’iy</a:t>
            </a:r>
            <a:r>
              <a:rPr lang="en-US" sz="36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kushonlar</a:t>
            </a:r>
            <a:r>
              <a:rPr lang="en-US" sz="36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yobg‘usi</a:t>
            </a:r>
            <a:r>
              <a:rPr lang="en-US" sz="36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Kujula</a:t>
            </a:r>
            <a:r>
              <a:rPr lang="en-US" sz="36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6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degan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so‘zlar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bor. 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Kujula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hangingPunct="1">
              <a:defRPr/>
            </a:pP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Bunday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tangalar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etlishini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olimlar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turlicha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talqin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etadilar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algn="just" eaLnBrk="1" hangingPunct="1">
              <a:defRPr/>
            </a:pPr>
            <a:r>
              <a:rPr lang="en-US" sz="3400" b="1" i="1" u="sng" dirty="0" err="1">
                <a:latin typeface="Times New Roman" pitchFamily="18" charset="0"/>
                <a:cs typeface="Times New Roman" pitchFamily="18" charset="0"/>
              </a:rPr>
              <a:t>Ba’zi</a:t>
            </a:r>
            <a:r>
              <a:rPr lang="en-US" sz="34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latin typeface="Times New Roman" pitchFamily="18" charset="0"/>
                <a:cs typeface="Times New Roman" pitchFamily="18" charset="0"/>
              </a:rPr>
              <a:t>tadqiqotchilarning</a:t>
            </a:r>
            <a:r>
              <a:rPr lang="en-US" sz="34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latin typeface="Times New Roman" pitchFamily="18" charset="0"/>
                <a:cs typeface="Times New Roman" pitchFamily="18" charset="0"/>
              </a:rPr>
              <a:t>fikricha</a:t>
            </a:r>
            <a:r>
              <a:rPr lang="en-US" sz="3400" b="1" i="1" u="sng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3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dastlab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podshosi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Germey</a:t>
            </a:r>
            <a:r>
              <a:rPr lang="en-US" sz="34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hokimligini</a:t>
            </a:r>
            <a:r>
              <a:rPr lang="en-US" sz="34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tan </a:t>
            </a:r>
            <a:r>
              <a:rPr lang="en-US" sz="34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oladi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ular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birgalikda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tanga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etadilar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 eaLnBrk="1" hangingPunct="1">
              <a:defRPr/>
            </a:pPr>
            <a:r>
              <a:rPr lang="en-US" sz="3400" b="1" i="1" u="sng" dirty="0" err="1">
                <a:latin typeface="Times New Roman" pitchFamily="18" charset="0"/>
                <a:cs typeface="Times New Roman" pitchFamily="18" charset="0"/>
              </a:rPr>
              <a:t>Boshqa</a:t>
            </a:r>
            <a:r>
              <a:rPr lang="en-US" sz="34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latin typeface="Times New Roman" pitchFamily="18" charset="0"/>
                <a:cs typeface="Times New Roman" pitchFamily="18" charset="0"/>
              </a:rPr>
              <a:t>guruh</a:t>
            </a:r>
            <a:r>
              <a:rPr lang="en-US" sz="34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latin typeface="Times New Roman" pitchFamily="18" charset="0"/>
                <a:cs typeface="Times New Roman" pitchFamily="18" charset="0"/>
              </a:rPr>
              <a:t>olimlar</a:t>
            </a:r>
            <a:r>
              <a:rPr lang="en-US" sz="34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latin typeface="Times New Roman" pitchFamily="18" charset="0"/>
                <a:cs typeface="Times New Roman" pitchFamily="18" charset="0"/>
              </a:rPr>
              <a:t>fikriga</a:t>
            </a:r>
            <a:r>
              <a:rPr lang="en-US" sz="34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latin typeface="Times New Roman" pitchFamily="18" charset="0"/>
                <a:cs typeface="Times New Roman" pitchFamily="18" charset="0"/>
              </a:rPr>
              <a:t>ko‘ra</a:t>
            </a:r>
            <a:r>
              <a:rPr lang="en-US" sz="3400" b="1" i="1" u="sng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ning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Germey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tangalariga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o‘z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ismini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qo‘yib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qilishga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sabab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Germey</a:t>
            </a:r>
            <a:r>
              <a:rPr lang="en-US" sz="34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tangalari</a:t>
            </a:r>
            <a:r>
              <a:rPr lang="en-US" sz="34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Baqtriyada</a:t>
            </a:r>
            <a:r>
              <a:rPr lang="en-US" sz="34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keng</a:t>
            </a:r>
            <a:r>
              <a:rPr lang="en-US" sz="34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tarqalgan</a:t>
            </a:r>
            <a:r>
              <a:rPr lang="en-US" sz="34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i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3400" b="1" i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34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Kujula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hangingPunct="1">
              <a:defRPr/>
            </a:pP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Tadqiqotlar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shuni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ko‘rsatadiki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keyinroq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o‘z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nomini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yobg‘u”dan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shohlar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shohi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faxriy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unvonigacha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ko‘tarib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tangalar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etadi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Yana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guruh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u="sng" dirty="0" err="1">
                <a:latin typeface="Times New Roman" pitchFamily="18" charset="0"/>
                <a:cs typeface="Times New Roman" pitchFamily="18" charset="0"/>
              </a:rPr>
              <a:t>O‘rta</a:t>
            </a:r>
            <a:r>
              <a:rPr lang="en-US" sz="34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u="sng" dirty="0" err="1">
                <a:latin typeface="Times New Roman" pitchFamily="18" charset="0"/>
                <a:cs typeface="Times New Roman" pitchFamily="18" charset="0"/>
              </a:rPr>
              <a:t>Osiyodan</a:t>
            </a:r>
            <a:r>
              <a:rPr lang="en-US" sz="3400" b="1" u="sng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400" b="1" u="sng" dirty="0" err="1">
                <a:latin typeface="Times New Roman" pitchFamily="18" charset="0"/>
                <a:cs typeface="Times New Roman" pitchFamily="18" charset="0"/>
              </a:rPr>
              <a:t>ko‘proq</a:t>
            </a:r>
            <a:r>
              <a:rPr lang="en-US" sz="34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u="sng" dirty="0" err="1">
                <a:latin typeface="Times New Roman" pitchFamily="18" charset="0"/>
                <a:cs typeface="Times New Roman" pitchFamily="18" charset="0"/>
              </a:rPr>
              <a:t>Tojikistondan</a:t>
            </a:r>
            <a:r>
              <a:rPr lang="en-US" sz="3400" b="1" u="sng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topilgan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tangalarda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shohlar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shohi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buyuk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xaloskor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degan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yozuv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ko‘proq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uchraydi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Ko‘pchilik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olimlarning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fikricha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tangalarni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etgan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4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Vima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II)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hangingPunct="1">
              <a:defRPr/>
            </a:pP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Kudzula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Kadfizdan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so‘ng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taxtga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uning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o‘g‘li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Vima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II)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taxtga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o‘tiradi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II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davlatning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iqtisodiy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ahvolini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mustahkamlash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maqsadida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pul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islohoti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o‘tkazib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oltin</a:t>
            </a:r>
            <a:r>
              <a:rPr lang="en-US" sz="3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tangalar</a:t>
            </a:r>
            <a:r>
              <a:rPr lang="en-US" sz="3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etadi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Shuningdek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Kadfiz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II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Hindistonning</a:t>
            </a:r>
            <a:r>
              <a:rPr lang="en-US" sz="3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sz="3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qismini</a:t>
            </a:r>
            <a:r>
              <a:rPr lang="en-US" sz="3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davlatiga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qo‘shib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oladi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Rim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saltanati</a:t>
            </a:r>
            <a:r>
              <a:rPr lang="en-US" sz="3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aloqalar</a:t>
            </a:r>
            <a:r>
              <a:rPr lang="en-US" sz="3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o‘rnatadi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4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Kanishka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hangingPunct="1">
              <a:defRPr/>
            </a:pP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podsholari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ichida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eng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mashhuri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Kanishka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hisoblanadi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Uning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hokimlik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Kushonlar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saltanati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gullab-yashnashining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yuqori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cho‘qqisiga</a:t>
            </a:r>
            <a:r>
              <a:rPr lang="en-US" sz="3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ko‘tariladi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Kanishka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Panjob</a:t>
            </a:r>
            <a:r>
              <a:rPr lang="en-US" sz="3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Kashmir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viloyatlari</a:t>
            </a:r>
            <a:r>
              <a:rPr lang="en-US" sz="3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mamlakatga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qo‘shib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olinadi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Ayrim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tadqiqotchilarning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fikricha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davlatning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poytaxti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Dalvarzindan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Surxondaryo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3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Peshovar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400" b="1" dirty="0" err="1">
                <a:latin typeface="Times New Roman" pitchFamily="18" charset="0"/>
                <a:cs typeface="Times New Roman" pitchFamily="18" charset="0"/>
              </a:rPr>
              <a:t>Pokiston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atroflariga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400" dirty="0" err="1">
                <a:latin typeface="Times New Roman" pitchFamily="18" charset="0"/>
                <a:cs typeface="Times New Roman" pitchFamily="18" charset="0"/>
              </a:rPr>
              <a:t>ko‘chiriladi</a:t>
            </a:r>
            <a:r>
              <a:rPr lang="en-US" sz="3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34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Kanishka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hangingPunct="1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Bu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davrda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(mil. II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asr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mamlakatning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hududi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Shimoliy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Hindiston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Afg‘oniston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O‘rta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Osiyoning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janubi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Sharqiy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Turkistondan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iborat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Syuan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Szyanning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yozishicha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Kanishka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podsholik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qilgan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davrda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uning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shon-shuhrati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qo‘shni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mamlakatlarga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yoyildi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Mamlakatning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harbiy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qudrati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ko‘pchilik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tomonidan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tan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olindi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Xitoyning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g‘arb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tomonidagilar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ham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Kanishkaning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hokimiyatini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tan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olib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unga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o‘z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garovga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qo‘ygan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odamlarini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yuborar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edilar</a:t>
            </a:r>
            <a:r>
              <a:rPr lang="en-US" sz="3200" b="1" i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2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лако 3"/>
          <p:cNvSpPr/>
          <p:nvPr/>
        </p:nvSpPr>
        <p:spPr>
          <a:xfrm>
            <a:off x="179512" y="0"/>
            <a:ext cx="8496944" cy="6021288"/>
          </a:xfrm>
          <a:prstGeom prst="cloud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 err="1">
                <a:solidFill>
                  <a:srgbClr val="0070C0"/>
                </a:solidFill>
              </a:rPr>
              <a:t>Yuechje</a:t>
            </a:r>
            <a:r>
              <a:rPr lang="en-US" sz="4800" b="1" dirty="0">
                <a:solidFill>
                  <a:srgbClr val="0070C0"/>
                </a:solidFill>
              </a:rPr>
              <a:t> – </a:t>
            </a:r>
            <a:r>
              <a:rPr lang="en-US" sz="4800" b="1" dirty="0" err="1">
                <a:solidFill>
                  <a:srgbClr val="0070C0"/>
                </a:solidFill>
              </a:rPr>
              <a:t>Kushon</a:t>
            </a:r>
            <a:r>
              <a:rPr lang="en-US" sz="4800" b="1" dirty="0">
                <a:solidFill>
                  <a:srgbClr val="0070C0"/>
                </a:solidFill>
              </a:rPr>
              <a:t> </a:t>
            </a:r>
            <a:r>
              <a:rPr lang="en-US" sz="4800" b="1" dirty="0" err="1">
                <a:solidFill>
                  <a:srgbClr val="0070C0"/>
                </a:solidFill>
              </a:rPr>
              <a:t>va</a:t>
            </a:r>
            <a:r>
              <a:rPr lang="en-US" sz="4800" b="1" dirty="0">
                <a:solidFill>
                  <a:srgbClr val="0070C0"/>
                </a:solidFill>
              </a:rPr>
              <a:t> </a:t>
            </a:r>
            <a:r>
              <a:rPr lang="en-US" sz="4800" b="1" dirty="0" err="1">
                <a:solidFill>
                  <a:srgbClr val="0070C0"/>
                </a:solidFill>
              </a:rPr>
              <a:t>Kushon</a:t>
            </a:r>
            <a:r>
              <a:rPr lang="en-US" sz="4800" b="1" dirty="0">
                <a:solidFill>
                  <a:srgbClr val="0070C0"/>
                </a:solidFill>
              </a:rPr>
              <a:t> </a:t>
            </a:r>
            <a:r>
              <a:rPr lang="en-US" sz="4800" b="1" dirty="0" err="1">
                <a:solidFill>
                  <a:srgbClr val="0070C0"/>
                </a:solidFill>
              </a:rPr>
              <a:t>davlatlari</a:t>
            </a:r>
            <a:endParaRPr lang="ru-RU" sz="48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boshqaruv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shakli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hangingPunct="1">
              <a:defRPr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ruhoniylar</a:t>
            </a:r>
            <a:r>
              <a:rPr lang="en-US" sz="32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qo‘lidagi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bo‘lib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davlatda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podsho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hokimiyatni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boshqarish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birga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bosh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kohin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ham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hisoblangan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Podsholik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satrapiyalarga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bo‘lingan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bo‘lib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ularning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boshliqlari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ma’lum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ma’noda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o‘zlarini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mustaqil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deb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hisoblaganlar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quldorlik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hisoblansa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-da,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davlatda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qishloq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jamoalarining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ahamiyati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nihoyatda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bo‘lgan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32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xo’jaligi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hangingPunct="1">
              <a:defRPr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Tadqiqotlar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natijasida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kushonlar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latin typeface="Times New Roman" pitchFamily="18" charset="0"/>
                <a:cs typeface="Times New Roman" pitchFamily="18" charset="0"/>
              </a:rPr>
              <a:t>hunarmandchilikning</a:t>
            </a:r>
            <a:r>
              <a:rPr lang="en-US" sz="32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latin typeface="Times New Roman" pitchFamily="18" charset="0"/>
                <a:cs typeface="Times New Roman" pitchFamily="18" charset="0"/>
              </a:rPr>
              <a:t>turli</a:t>
            </a:r>
            <a:r>
              <a:rPr lang="en-US" sz="32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latin typeface="Times New Roman" pitchFamily="18" charset="0"/>
                <a:cs typeface="Times New Roman" pitchFamily="18" charset="0"/>
              </a:rPr>
              <a:t>sohalari</a:t>
            </a:r>
            <a:r>
              <a:rPr lang="en-US" sz="3200" b="1" i="1" u="sng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i="1" u="sng" dirty="0" err="1">
                <a:latin typeface="Times New Roman" pitchFamily="18" charset="0"/>
                <a:cs typeface="Times New Roman" pitchFamily="18" charset="0"/>
              </a:rPr>
              <a:t>ichki</a:t>
            </a:r>
            <a:r>
              <a:rPr lang="en-US" sz="32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latin typeface="Times New Roman" pitchFamily="18" charset="0"/>
                <a:cs typeface="Times New Roman" pitchFamily="18" charset="0"/>
              </a:rPr>
              <a:t>xalqaro</a:t>
            </a:r>
            <a:r>
              <a:rPr lang="en-US" sz="32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latin typeface="Times New Roman" pitchFamily="18" charset="0"/>
                <a:cs typeface="Times New Roman" pitchFamily="18" charset="0"/>
              </a:rPr>
              <a:t>aloqalar</a:t>
            </a:r>
            <a:r>
              <a:rPr lang="en-US" sz="3200" b="1" i="1" u="sng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i="1" u="sng" dirty="0" err="1">
                <a:latin typeface="Times New Roman" pitchFamily="18" charset="0"/>
                <a:cs typeface="Times New Roman" pitchFamily="18" charset="0"/>
              </a:rPr>
              <a:t>madaniy</a:t>
            </a:r>
            <a:r>
              <a:rPr lang="en-US" sz="32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latin typeface="Times New Roman" pitchFamily="18" charset="0"/>
                <a:cs typeface="Times New Roman" pitchFamily="18" charset="0"/>
              </a:rPr>
              <a:t>hayot</a:t>
            </a:r>
            <a:r>
              <a:rPr lang="en-US" sz="32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latin typeface="Times New Roman" pitchFamily="18" charset="0"/>
                <a:cs typeface="Times New Roman" pitchFamily="18" charset="0"/>
              </a:rPr>
              <a:t>gurkirab</a:t>
            </a:r>
            <a:r>
              <a:rPr lang="en-US" sz="32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latin typeface="Times New Roman" pitchFamily="18" charset="0"/>
                <a:cs typeface="Times New Roman" pitchFamily="18" charset="0"/>
              </a:rPr>
              <a:t>rivojlanganligi</a:t>
            </a:r>
            <a:r>
              <a:rPr lang="en-US" sz="3200" b="1" i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aniqlangan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Pul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muomalasida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asosan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oltin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mis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tangalardan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foydalanilgan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Qishloq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xo‘jaligida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dehqonchilik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sun’iy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sug‘orishga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asoslangan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bo‘lib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qishloq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xo‘jalik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ekinlarining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juda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ko‘p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turlari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yetishtirilgan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2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inqirozi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hangingPunct="1">
              <a:defRPr/>
            </a:pPr>
            <a:endParaRPr lang="en-US" sz="32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defRPr/>
            </a:pPr>
            <a:r>
              <a:rPr lang="en-US" sz="32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2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zaiflashib</a:t>
            </a:r>
            <a:r>
              <a:rPr lang="en-US" sz="32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inqirozga</a:t>
            </a:r>
            <a:r>
              <a:rPr lang="en-US" sz="32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yuz</a:t>
            </a:r>
            <a:r>
              <a:rPr lang="en-US" sz="32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tutishiga</a:t>
            </a:r>
            <a:r>
              <a:rPr lang="en-US" sz="32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quyidagi</a:t>
            </a:r>
            <a:r>
              <a:rPr lang="en-US" sz="32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omillar</a:t>
            </a:r>
            <a:r>
              <a:rPr lang="en-US" sz="32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sabab</a:t>
            </a:r>
            <a:r>
              <a:rPr lang="en-US" sz="32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bo’lgan</a:t>
            </a:r>
            <a:r>
              <a:rPr lang="en-US" sz="32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 eaLnBrk="1" hangingPunct="1">
              <a:defRPr/>
            </a:pP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Birinchidan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 eaLnBrk="1" hangingPunct="1">
              <a:defRPr/>
            </a:pP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Milodiy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III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asrning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birinchi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yarmida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ya’ni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Vasudeva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Kanishka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III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hukmronligi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davrlarida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hokimiyatida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markazdan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qochuvchi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kuchlar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mavqeyi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ortib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ular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o‘zlarini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tobora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mustaqil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hisoblay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boshlaydilar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32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inqirozi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 eaLnBrk="1" hangingPunct="1">
              <a:defRPr/>
            </a:pPr>
            <a:r>
              <a:rPr lang="en-US" sz="4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Ikkinchidan</a:t>
            </a:r>
            <a:r>
              <a:rPr lang="en-US" sz="4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algn="just" eaLnBrk="1" hangingPunct="1">
              <a:defRPr/>
            </a:pPr>
            <a:r>
              <a:rPr lang="en-US" sz="4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Mustaqillikka</a:t>
            </a:r>
            <a:r>
              <a:rPr lang="en-US" sz="4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intiluvchi</a:t>
            </a:r>
            <a:r>
              <a:rPr lang="en-US" sz="4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kuchlar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o‘rtasida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latin typeface="Times New Roman" pitchFamily="18" charset="0"/>
                <a:cs typeface="Times New Roman" pitchFamily="18" charset="0"/>
              </a:rPr>
              <a:t>o‘zaro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latin typeface="Times New Roman" pitchFamily="18" charset="0"/>
                <a:cs typeface="Times New Roman" pitchFamily="18" charset="0"/>
              </a:rPr>
              <a:t>kurashlar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avj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ola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boshlaydi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44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inqirozi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 eaLnBrk="1" hangingPunct="1">
              <a:defRPr/>
            </a:pP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Uchinchidan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 eaLnBrk="1" hangingPunct="1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janubi-g‘arbiy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hududlarida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qudratli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Sosoniylar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paydo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bo‘ladi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III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asrning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ikkinchi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yarmidan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boshlab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ko‘pgina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yerlari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Eron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Sosoniylari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qo‘liga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o‘tadi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2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iqtisodiyoti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3200" dirty="0" smtClean="0">
                <a:latin typeface="Times New Roman"/>
                <a:ea typeface="Times New Roman"/>
              </a:rPr>
              <a:t>	</a:t>
            </a:r>
            <a:r>
              <a:rPr lang="uz-Cyrl-UZ" sz="3200" dirty="0" smtClean="0">
                <a:latin typeface="Times New Roman"/>
                <a:ea typeface="Times New Roman"/>
              </a:rPr>
              <a:t>O’rta </a:t>
            </a:r>
            <a:r>
              <a:rPr lang="uz-Cyrl-UZ" sz="3200" dirty="0">
                <a:latin typeface="Times New Roman"/>
                <a:ea typeface="Times New Roman"/>
              </a:rPr>
              <a:t>Osiyoda kushon mulklarining shim. </a:t>
            </a:r>
            <a:r>
              <a:rPr lang="en-US" sz="3200" dirty="0" smtClean="0">
                <a:latin typeface="Times New Roman"/>
                <a:ea typeface="Times New Roman"/>
              </a:rPr>
              <a:t>c</a:t>
            </a:r>
            <a:r>
              <a:rPr lang="uz-Cyrl-UZ" sz="3200" dirty="0" smtClean="0">
                <a:latin typeface="Times New Roman"/>
                <a:ea typeface="Times New Roman"/>
              </a:rPr>
              <a:t>hegarasi </a:t>
            </a:r>
            <a:r>
              <a:rPr lang="uz-Cyrl-UZ" sz="3200" b="1" dirty="0">
                <a:solidFill>
                  <a:srgbClr val="FF0000"/>
                </a:solidFill>
                <a:latin typeface="Times New Roman"/>
                <a:ea typeface="Times New Roman"/>
              </a:rPr>
              <a:t>Hisor tizmasi </a:t>
            </a:r>
            <a:r>
              <a:rPr lang="uz-Cyrl-UZ" sz="3200" dirty="0">
                <a:latin typeface="Times New Roman"/>
                <a:ea typeface="Times New Roman"/>
              </a:rPr>
              <a:t>bo’ylab, u yerlardagi tog’ daralarida g’oyatda mustahkam chegara devorlari qurilgan.</a:t>
            </a:r>
            <a:endParaRPr lang="ru-RU" sz="2800" dirty="0">
              <a:latin typeface="Times New Roman"/>
              <a:ea typeface="Times New Roman"/>
            </a:endParaRPr>
          </a:p>
          <a:p>
            <a:pPr algn="just"/>
            <a:r>
              <a:rPr lang="en-US" sz="3200" dirty="0" smtClean="0">
                <a:latin typeface="Times New Roman"/>
                <a:ea typeface="Times New Roman"/>
              </a:rPr>
              <a:t>	</a:t>
            </a:r>
            <a:r>
              <a:rPr lang="uz-Cyrl-UZ" sz="3200" dirty="0" smtClean="0">
                <a:latin typeface="Times New Roman"/>
                <a:ea typeface="Times New Roman"/>
              </a:rPr>
              <a:t>Kushon </a:t>
            </a:r>
            <a:r>
              <a:rPr lang="uz-Cyrl-UZ" sz="3200" dirty="0">
                <a:latin typeface="Times New Roman"/>
                <a:ea typeface="Times New Roman"/>
              </a:rPr>
              <a:t>podsholigi davrida urushlarning tez-tez bo’lib turishi natijasida mamlakatda </a:t>
            </a:r>
            <a:r>
              <a:rPr lang="uz-Cyrl-UZ" sz="3200" b="1" dirty="0">
                <a:latin typeface="Times New Roman"/>
                <a:ea typeface="Times New Roman"/>
              </a:rPr>
              <a:t>harbiy asir-qullar miqdori </a:t>
            </a:r>
            <a:r>
              <a:rPr lang="uz-Cyrl-UZ" sz="3200" dirty="0">
                <a:latin typeface="Times New Roman"/>
                <a:ea typeface="Times New Roman"/>
              </a:rPr>
              <a:t>oshib borgan. </a:t>
            </a:r>
            <a:r>
              <a:rPr lang="uz-Cyrl-UZ" sz="3200" b="1" dirty="0">
                <a:solidFill>
                  <a:srgbClr val="FF0000"/>
                </a:solidFill>
                <a:latin typeface="Times New Roman"/>
                <a:ea typeface="Times New Roman"/>
              </a:rPr>
              <a:t>Xitoy va Parfiya bilan kurash </a:t>
            </a:r>
            <a:r>
              <a:rPr lang="uz-Cyrl-UZ" sz="3200" dirty="0">
                <a:latin typeface="Times New Roman"/>
                <a:ea typeface="Times New Roman"/>
              </a:rPr>
              <a:t>olib borayotgan Kushon podsholigi Yaqin Sharqda hukmron bo’lish uchun </a:t>
            </a:r>
            <a:r>
              <a:rPr lang="uz-Cyrl-UZ" sz="3200" b="1" dirty="0">
                <a:solidFill>
                  <a:srgbClr val="FF0000"/>
                </a:solidFill>
                <a:latin typeface="Times New Roman"/>
                <a:ea typeface="Times New Roman"/>
              </a:rPr>
              <a:t>Parfiya</a:t>
            </a:r>
            <a:r>
              <a:rPr lang="uz-Cyrl-UZ" sz="3200" dirty="0">
                <a:solidFill>
                  <a:srgbClr val="FF0000"/>
                </a:solidFill>
                <a:latin typeface="Times New Roman"/>
                <a:ea typeface="Times New Roman"/>
              </a:rPr>
              <a:t> </a:t>
            </a:r>
            <a:r>
              <a:rPr lang="uz-Cyrl-UZ" sz="3200" dirty="0">
                <a:latin typeface="Times New Roman"/>
                <a:ea typeface="Times New Roman"/>
              </a:rPr>
              <a:t>bilan urushayotgan </a:t>
            </a:r>
            <a:r>
              <a:rPr lang="uz-Cyrl-UZ" sz="3200" b="1" dirty="0">
                <a:solidFill>
                  <a:srgbClr val="002060"/>
                </a:solidFill>
                <a:latin typeface="Times New Roman"/>
                <a:ea typeface="Times New Roman"/>
              </a:rPr>
              <a:t>Rimning ittifoqchisi</a:t>
            </a:r>
            <a:r>
              <a:rPr lang="uz-Cyrl-UZ" sz="3200" dirty="0">
                <a:latin typeface="Times New Roman"/>
                <a:ea typeface="Times New Roman"/>
              </a:rPr>
              <a:t> edi. </a:t>
            </a:r>
            <a:endParaRPr lang="ru-RU" sz="32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9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iqtisodiyoti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ea typeface="Times New Roman"/>
              </a:rPr>
              <a:t>	</a:t>
            </a:r>
            <a:r>
              <a:rPr lang="en-US" sz="2800" dirty="0" err="1">
                <a:latin typeface="Times New Roman"/>
                <a:ea typeface="Times New Roman"/>
              </a:rPr>
              <a:t>Biroq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savdo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manfaatlari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bu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davlatlarni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o’zaro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yaqinlashtirgan</a:t>
            </a:r>
            <a:r>
              <a:rPr lang="en-US" sz="2800" dirty="0">
                <a:latin typeface="Times New Roman"/>
                <a:ea typeface="Times New Roman"/>
              </a:rPr>
              <a:t>. </a:t>
            </a:r>
            <a:r>
              <a:rPr lang="en-US" sz="2800" b="1" dirty="0" err="1">
                <a:solidFill>
                  <a:srgbClr val="002060"/>
                </a:solidFill>
                <a:latin typeface="Times New Roman"/>
                <a:ea typeface="Times New Roman"/>
              </a:rPr>
              <a:t>Buyuk</a:t>
            </a:r>
            <a:r>
              <a:rPr lang="en-US" sz="2800" b="1" dirty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/>
                <a:ea typeface="Times New Roman"/>
              </a:rPr>
              <a:t>ipak</a:t>
            </a:r>
            <a:r>
              <a:rPr lang="en-US" sz="2800" b="1" dirty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imes New Roman"/>
                <a:ea typeface="Times New Roman"/>
              </a:rPr>
              <a:t>yo’li</a:t>
            </a:r>
            <a:r>
              <a:rPr lang="en-US" sz="2800" b="1" dirty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bo’ylab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xalqaro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savdoning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rivojlanishi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uchun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qulay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sharoit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yaratilgan</a:t>
            </a:r>
            <a:r>
              <a:rPr lang="en-US" sz="2800" dirty="0">
                <a:latin typeface="Times New Roman"/>
                <a:ea typeface="Times New Roman"/>
              </a:rPr>
              <a:t>. </a:t>
            </a:r>
            <a:r>
              <a:rPr lang="en-US" sz="2800" b="1" dirty="0" err="1">
                <a:solidFill>
                  <a:srgbClr val="002060"/>
                </a:solidFill>
                <a:latin typeface="Times New Roman"/>
                <a:ea typeface="Times New Roman"/>
              </a:rPr>
              <a:t>s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/>
                <a:ea typeface="Times New Roman"/>
              </a:rPr>
              <a:t>harqda</a:t>
            </a:r>
            <a:r>
              <a:rPr lang="en-US" sz="2800" b="1" dirty="0" smtClean="0">
                <a:latin typeface="Times New Roman"/>
                <a:ea typeface="Times New Roman"/>
              </a:rPr>
              <a:t> -</a:t>
            </a:r>
            <a:r>
              <a:rPr lang="en-US" sz="2800" b="1" dirty="0" err="1" smtClean="0">
                <a:latin typeface="Times New Roman"/>
                <a:ea typeface="Times New Roman"/>
              </a:rPr>
              <a:t>Sharkiy</a:t>
            </a:r>
            <a:r>
              <a:rPr lang="en-US" sz="2800" b="1" dirty="0" smtClean="0"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latin typeface="Times New Roman"/>
                <a:ea typeface="Times New Roman"/>
              </a:rPr>
              <a:t>Turkistonning</a:t>
            </a:r>
            <a:r>
              <a:rPr lang="en-US" sz="2800" b="1" dirty="0"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latin typeface="Times New Roman"/>
                <a:ea typeface="Times New Roman"/>
              </a:rPr>
              <a:t>qo’shib</a:t>
            </a:r>
            <a:r>
              <a:rPr lang="en-US" sz="2800" b="1" dirty="0"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latin typeface="Times New Roman"/>
                <a:ea typeface="Times New Roman"/>
              </a:rPr>
              <a:t>olingan</a:t>
            </a:r>
            <a:r>
              <a:rPr lang="en-US" sz="2800" b="1" dirty="0"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latin typeface="Times New Roman"/>
                <a:ea typeface="Times New Roman"/>
              </a:rPr>
              <a:t>shaharlar</a:t>
            </a:r>
            <a:r>
              <a:rPr lang="en-US" sz="2800" b="1" dirty="0">
                <a:latin typeface="Times New Roman"/>
                <a:ea typeface="Times New Roman"/>
              </a:rPr>
              <a:t>—</a:t>
            </a:r>
            <a:r>
              <a:rPr lang="en-US" sz="2800" b="1" dirty="0" err="1">
                <a:latin typeface="Times New Roman"/>
                <a:ea typeface="Times New Roman"/>
              </a:rPr>
              <a:t>vohalari</a:t>
            </a:r>
            <a:r>
              <a:rPr lang="en-US" sz="2800" b="1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orqali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/>
                <a:ea typeface="Times New Roman"/>
              </a:rPr>
              <a:t>Xitoy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bilan</a:t>
            </a:r>
            <a:r>
              <a:rPr lang="en-US" sz="2800" dirty="0">
                <a:latin typeface="Times New Roman"/>
                <a:ea typeface="Times New Roman"/>
              </a:rPr>
              <a:t>, 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/>
                <a:ea typeface="Times New Roman"/>
              </a:rPr>
              <a:t>janubda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dirty="0">
                <a:latin typeface="Times New Roman"/>
                <a:ea typeface="Times New Roman"/>
              </a:rPr>
              <a:t>— </a:t>
            </a:r>
            <a:r>
              <a:rPr lang="en-US" sz="2800" dirty="0" err="1">
                <a:latin typeface="Times New Roman"/>
                <a:ea typeface="Times New Roman"/>
              </a:rPr>
              <a:t>kushonlarga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tobe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b="1" dirty="0">
                <a:latin typeface="Times New Roman"/>
                <a:ea typeface="Times New Roman"/>
              </a:rPr>
              <a:t>Shim. </a:t>
            </a:r>
            <a:r>
              <a:rPr lang="en-US" sz="2800" b="1" dirty="0" err="1">
                <a:latin typeface="Times New Roman"/>
                <a:ea typeface="Times New Roman"/>
              </a:rPr>
              <a:t>Hindiston</a:t>
            </a:r>
            <a:r>
              <a:rPr lang="en-US" sz="2800" b="1" dirty="0"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latin typeface="Times New Roman"/>
                <a:ea typeface="Times New Roman"/>
              </a:rPr>
              <a:t>bilan</a:t>
            </a:r>
            <a:r>
              <a:rPr lang="en-US" sz="2800" dirty="0">
                <a:latin typeface="Times New Roman"/>
                <a:ea typeface="Times New Roman"/>
              </a:rPr>
              <a:t>, </a:t>
            </a:r>
            <a:r>
              <a:rPr lang="en-US" sz="2800" b="1" dirty="0" err="1">
                <a:solidFill>
                  <a:srgbClr val="002060"/>
                </a:solidFill>
                <a:latin typeface="Times New Roman"/>
                <a:ea typeface="Times New Roman"/>
              </a:rPr>
              <a:t>g’arbda</a:t>
            </a:r>
            <a:r>
              <a:rPr lang="en-US" sz="2800" dirty="0">
                <a:latin typeface="Times New Roman"/>
                <a:ea typeface="Times New Roman"/>
              </a:rPr>
              <a:t> — </a:t>
            </a:r>
            <a:r>
              <a:rPr lang="en-US" sz="2800" dirty="0" err="1">
                <a:latin typeface="Times New Roman"/>
                <a:ea typeface="Times New Roman"/>
              </a:rPr>
              <a:t>dengiz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yo’li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bilan</a:t>
            </a:r>
            <a:r>
              <a:rPr lang="en-US" sz="2800" dirty="0">
                <a:latin typeface="Times New Roman"/>
                <a:ea typeface="Times New Roman"/>
              </a:rPr>
              <a:t>, </a:t>
            </a:r>
            <a:r>
              <a:rPr lang="en-US" sz="2800" b="1" dirty="0" err="1">
                <a:latin typeface="Times New Roman"/>
                <a:ea typeface="Times New Roman"/>
              </a:rPr>
              <a:t>Misr</a:t>
            </a:r>
            <a:r>
              <a:rPr lang="en-US" sz="2800" b="1" dirty="0"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latin typeface="Times New Roman"/>
                <a:ea typeface="Times New Roman"/>
              </a:rPr>
              <a:t>orqali</a:t>
            </a:r>
            <a:r>
              <a:rPr lang="en-US" sz="2800" b="1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yoki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latin typeface="Times New Roman"/>
                <a:ea typeface="Times New Roman"/>
              </a:rPr>
              <a:t>quruqlikdagi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yo’l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bilan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Eron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orqali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O’rta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dengiz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havzasidagi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Times New Roman"/>
                <a:ea typeface="Times New Roman"/>
              </a:rPr>
              <a:t>Rim </a:t>
            </a:r>
            <a:r>
              <a:rPr lang="en-US" sz="2800" b="1" dirty="0" err="1">
                <a:solidFill>
                  <a:srgbClr val="C00000"/>
                </a:solidFill>
                <a:latin typeface="Times New Roman"/>
                <a:ea typeface="Times New Roman"/>
              </a:rPr>
              <a:t>imperiyasi</a:t>
            </a:r>
            <a:r>
              <a:rPr lang="en-US" sz="2800" b="1" dirty="0">
                <a:solidFill>
                  <a:srgbClr val="C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/>
                <a:ea typeface="Times New Roman"/>
              </a:rPr>
              <a:t>shaharlari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bilan</a:t>
            </a:r>
            <a:r>
              <a:rPr lang="en-US" sz="2800" dirty="0">
                <a:latin typeface="Times New Roman"/>
                <a:ea typeface="Times New Roman"/>
              </a:rPr>
              <a:t>, </a:t>
            </a:r>
            <a:r>
              <a:rPr lang="en-US" sz="2800" b="1" dirty="0" err="1" smtClean="0">
                <a:solidFill>
                  <a:srgbClr val="002060"/>
                </a:solidFill>
                <a:latin typeface="Times New Roman"/>
                <a:ea typeface="Times New Roman"/>
              </a:rPr>
              <a:t>shimolda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Xorazm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va</a:t>
            </a:r>
            <a:r>
              <a:rPr lang="en-US" sz="2800" dirty="0">
                <a:latin typeface="Times New Roman"/>
                <a:ea typeface="Times New Roman"/>
              </a:rPr>
              <a:t> Ural </a:t>
            </a:r>
            <a:r>
              <a:rPr lang="en-US" sz="2800" dirty="0" err="1">
                <a:latin typeface="Times New Roman"/>
                <a:ea typeface="Times New Roman"/>
              </a:rPr>
              <a:t>bo’yi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orqali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/>
                <a:ea typeface="Times New Roman"/>
              </a:rPr>
              <a:t>Sharqiy</a:t>
            </a:r>
            <a:r>
              <a:rPr lang="en-US" sz="2800" b="1" dirty="0">
                <a:solidFill>
                  <a:srgbClr val="C00000"/>
                </a:solidFill>
                <a:latin typeface="Times New Roman"/>
                <a:ea typeface="Times New Roman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/>
                <a:ea typeface="Times New Roman"/>
              </a:rPr>
              <a:t>Yevropa</a:t>
            </a:r>
            <a:r>
              <a:rPr lang="en-US" sz="2800" b="1" dirty="0">
                <a:solidFill>
                  <a:srgbClr val="C0000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bilan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savdo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qilingan</a:t>
            </a:r>
            <a:r>
              <a:rPr lang="en-US" sz="2800" dirty="0">
                <a:latin typeface="Times New Roman"/>
                <a:ea typeface="Times New Roman"/>
              </a:rPr>
              <a:t>. </a:t>
            </a:r>
            <a:endParaRPr lang="ru-RU" sz="28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yodgorliklari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800" dirty="0">
                <a:latin typeface="Times New Roman"/>
                <a:ea typeface="Times New Roman"/>
              </a:rPr>
              <a:t>	</a:t>
            </a:r>
            <a:r>
              <a:rPr lang="en-US" sz="3600" b="1" dirty="0" err="1" smtClean="0">
                <a:latin typeface="Times New Roman"/>
                <a:ea typeface="Times New Roman"/>
              </a:rPr>
              <a:t>Janubiy</a:t>
            </a:r>
            <a:r>
              <a:rPr lang="en-US" sz="3600" b="1" dirty="0" smtClean="0">
                <a:latin typeface="Times New Roman"/>
                <a:ea typeface="Times New Roman"/>
              </a:rPr>
              <a:t> </a:t>
            </a:r>
            <a:r>
              <a:rPr lang="en-US" sz="3600" b="1" dirty="0" err="1" smtClean="0">
                <a:latin typeface="Times New Roman"/>
                <a:ea typeface="Times New Roman"/>
              </a:rPr>
              <a:t>O’zbekistondan</a:t>
            </a:r>
            <a:r>
              <a:rPr lang="en-US" sz="3600" b="1" dirty="0" smtClean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kushovlar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davriga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oid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b="1" i="1" dirty="0" err="1">
                <a:solidFill>
                  <a:srgbClr val="C00000"/>
                </a:solidFill>
                <a:latin typeface="Times New Roman"/>
                <a:ea typeface="Times New Roman"/>
              </a:rPr>
              <a:t>yuzdan</a:t>
            </a:r>
            <a:r>
              <a:rPr lang="en-US" sz="3600" b="1" i="1" dirty="0">
                <a:solidFill>
                  <a:srgbClr val="C00000"/>
                </a:solidFill>
                <a:latin typeface="Times New Roman"/>
                <a:ea typeface="Times New Roman"/>
              </a:rPr>
              <a:t> </a:t>
            </a:r>
            <a:r>
              <a:rPr lang="en-US" sz="3600" b="1" i="1" dirty="0" err="1">
                <a:solidFill>
                  <a:srgbClr val="C00000"/>
                </a:solidFill>
                <a:latin typeface="Times New Roman"/>
                <a:ea typeface="Times New Roman"/>
              </a:rPr>
              <a:t>oshiq</a:t>
            </a:r>
            <a:r>
              <a:rPr lang="en-US" sz="3600" b="1" i="1" dirty="0">
                <a:solidFill>
                  <a:srgbClr val="C00000"/>
                </a:solidFill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shahar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va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qishloq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harobalari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aniqlangan</a:t>
            </a:r>
            <a:r>
              <a:rPr lang="en-US" sz="3600" dirty="0">
                <a:latin typeface="Times New Roman"/>
                <a:ea typeface="Times New Roman"/>
              </a:rPr>
              <a:t>. Bu </a:t>
            </a:r>
            <a:r>
              <a:rPr lang="en-US" sz="3600" dirty="0" err="1">
                <a:latin typeface="Times New Roman"/>
                <a:ea typeface="Times New Roman"/>
              </a:rPr>
              <a:t>davrda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shahar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va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qishloq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o’zaro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mustahkam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aloqada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bo’lgan</a:t>
            </a:r>
            <a:r>
              <a:rPr lang="en-US" sz="3600" dirty="0">
                <a:latin typeface="Times New Roman"/>
                <a:ea typeface="Times New Roman"/>
              </a:rPr>
              <a:t>: </a:t>
            </a:r>
            <a:r>
              <a:rPr lang="en-US" sz="3600" dirty="0" err="1">
                <a:latin typeface="Times New Roman"/>
                <a:ea typeface="Times New Roman"/>
              </a:rPr>
              <a:t>har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bir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shahar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atrofida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ko’plab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mayda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qishloqlar</a:t>
            </a:r>
            <a:r>
              <a:rPr lang="en-US" sz="3600" dirty="0">
                <a:latin typeface="Times New Roman"/>
                <a:ea typeface="Times New Roman"/>
              </a:rPr>
              <a:t> </a:t>
            </a:r>
            <a:r>
              <a:rPr lang="en-US" sz="3600" dirty="0" err="1">
                <a:latin typeface="Times New Roman"/>
                <a:ea typeface="Times New Roman"/>
              </a:rPr>
              <a:t>joylashgan</a:t>
            </a:r>
            <a:r>
              <a:rPr lang="en-US" sz="3600" dirty="0">
                <a:latin typeface="Times New Roman"/>
                <a:ea typeface="Times New Roman"/>
              </a:rPr>
              <a:t>,</a:t>
            </a:r>
            <a:endParaRPr lang="ru-RU" sz="36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4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000" dirty="0">
                <a:latin typeface="Times New Roman"/>
                <a:ea typeface="Times New Roman"/>
              </a:rPr>
              <a:t>	</a:t>
            </a:r>
            <a:r>
              <a:rPr lang="uz-Cyrl-UZ" sz="2800" dirty="0" smtClean="0">
                <a:latin typeface="Times New Roman"/>
                <a:ea typeface="Times New Roman"/>
              </a:rPr>
              <a:t>Kushon </a:t>
            </a:r>
            <a:r>
              <a:rPr lang="uz-Cyrl-UZ" sz="2800" dirty="0">
                <a:latin typeface="Times New Roman"/>
                <a:ea typeface="Times New Roman"/>
              </a:rPr>
              <a:t>podsholigi </a:t>
            </a:r>
            <a:r>
              <a:rPr lang="uz-Cyrl-UZ" sz="2800" b="1" dirty="0">
                <a:latin typeface="Times New Roman"/>
                <a:ea typeface="Times New Roman"/>
              </a:rPr>
              <a:t>Rim Parfiya Xitoy </a:t>
            </a:r>
            <a:r>
              <a:rPr lang="uz-Cyrl-UZ" sz="2800" dirty="0">
                <a:latin typeface="Times New Roman"/>
                <a:ea typeface="Times New Roman"/>
              </a:rPr>
              <a:t>bilan har jihatdan bellasha olgan Qad. Sharqdagi </a:t>
            </a:r>
            <a:r>
              <a:rPr lang="en-US" sz="2800" dirty="0" smtClean="0">
                <a:latin typeface="Times New Roman"/>
                <a:ea typeface="Times New Roman"/>
              </a:rPr>
              <a:t>e</a:t>
            </a:r>
            <a:r>
              <a:rPr lang="uz-Cyrl-UZ" sz="2800" dirty="0" smtClean="0">
                <a:latin typeface="Times New Roman"/>
                <a:ea typeface="Times New Roman"/>
              </a:rPr>
              <a:t>ng </a:t>
            </a:r>
            <a:r>
              <a:rPr lang="uz-Cyrl-UZ" sz="2800" dirty="0">
                <a:latin typeface="Times New Roman"/>
                <a:ea typeface="Times New Roman"/>
              </a:rPr>
              <a:t>qudratli saltanatlardan biri bo’lib, </a:t>
            </a:r>
            <a:r>
              <a:rPr lang="uz-Cyrl-UZ" sz="2800" b="1" dirty="0">
                <a:solidFill>
                  <a:srgbClr val="C00000"/>
                </a:solidFill>
                <a:latin typeface="Times New Roman"/>
                <a:ea typeface="Times New Roman"/>
              </a:rPr>
              <a:t>ikki asr </a:t>
            </a:r>
            <a:r>
              <a:rPr lang="uz-Cyrl-UZ" sz="2800" dirty="0">
                <a:latin typeface="Times New Roman"/>
                <a:ea typeface="Times New Roman"/>
              </a:rPr>
              <a:t>mobaynida osiyoliklarning siyosiy, iqtisodiy, ijtimoiy va madaniy hayotiga katta ta’sir o’tkazgan. Bir saltanat tarkibida bir necha mamlakatlar, xalq va elatlarning birlashuvi turli </a:t>
            </a:r>
            <a:r>
              <a:rPr lang="uz-Cyrl-UZ" sz="2800" b="1" i="1" dirty="0">
                <a:latin typeface="Times New Roman"/>
                <a:ea typeface="Times New Roman"/>
              </a:rPr>
              <a:t>madaniyatlarni o’zaro yaqinlashtirdi</a:t>
            </a:r>
            <a:r>
              <a:rPr lang="uz-Cyrl-UZ" sz="2800" dirty="0">
                <a:latin typeface="Times New Roman"/>
                <a:ea typeface="Times New Roman"/>
              </a:rPr>
              <a:t>, antik davr madaniyatlari (</a:t>
            </a:r>
            <a:r>
              <a:rPr lang="uz-Cyrl-UZ" sz="2800" b="1" i="1" dirty="0" smtClean="0">
                <a:latin typeface="Times New Roman"/>
                <a:ea typeface="Times New Roman"/>
              </a:rPr>
              <a:t>mahalliy</a:t>
            </a:r>
            <a:r>
              <a:rPr lang="en-US" sz="2800" b="1" i="1" dirty="0" smtClean="0">
                <a:latin typeface="Times New Roman"/>
                <a:ea typeface="Times New Roman"/>
              </a:rPr>
              <a:t>,</a:t>
            </a:r>
            <a:r>
              <a:rPr lang="uz-Cyrl-UZ" sz="2800" b="1" i="1" dirty="0" smtClean="0">
                <a:latin typeface="Times New Roman"/>
                <a:ea typeface="Times New Roman"/>
              </a:rPr>
              <a:t> </a:t>
            </a:r>
            <a:r>
              <a:rPr lang="uz-Cyrl-UZ" sz="2800" b="1" i="1" dirty="0">
                <a:latin typeface="Times New Roman"/>
                <a:ea typeface="Times New Roman"/>
              </a:rPr>
              <a:t>Qad. Baqtriya, yunon, sak va hind madaniyatlari)</a:t>
            </a:r>
            <a:r>
              <a:rPr lang="uz-Cyrl-UZ" sz="2800" dirty="0">
                <a:latin typeface="Times New Roman"/>
                <a:ea typeface="Times New Roman"/>
              </a:rPr>
              <a:t>ni mujassamlashtirdi.</a:t>
            </a:r>
            <a:endParaRPr lang="ru-RU" sz="28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3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000" dirty="0">
                <a:latin typeface="Times New Roman"/>
                <a:ea typeface="Times New Roman"/>
              </a:rPr>
              <a:t>	</a:t>
            </a:r>
            <a:r>
              <a:rPr lang="en-US" sz="2800" dirty="0" err="1">
                <a:latin typeface="Times New Roman"/>
                <a:ea typeface="Times New Roman"/>
              </a:rPr>
              <a:t>Kushon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podsholigi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madaniyati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tarixining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ayrim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jihatlari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hanuzgacha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noaniq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bo’lib</a:t>
            </a:r>
            <a:r>
              <a:rPr lang="en-US" sz="2800" dirty="0">
                <a:latin typeface="Times New Roman"/>
                <a:ea typeface="Times New Roman"/>
              </a:rPr>
              <a:t>, </a:t>
            </a:r>
            <a:r>
              <a:rPr lang="en-US" sz="2800" dirty="0" err="1">
                <a:latin typeface="Times New Roman"/>
                <a:ea typeface="Times New Roman"/>
              </a:rPr>
              <a:t>tarixchi</a:t>
            </a:r>
            <a:r>
              <a:rPr lang="en-US" sz="2800" dirty="0">
                <a:latin typeface="Times New Roman"/>
                <a:ea typeface="Times New Roman"/>
              </a:rPr>
              <a:t>, </a:t>
            </a:r>
            <a:r>
              <a:rPr lang="en-US" sz="2800" dirty="0" err="1">
                <a:latin typeface="Times New Roman"/>
                <a:ea typeface="Times New Roman"/>
              </a:rPr>
              <a:t>sharqshunos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va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arxeolog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olimlar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ularga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oydinlik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kiritish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uchun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izchil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va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chuqur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latin typeface="Times New Roman"/>
                <a:ea typeface="Times New Roman"/>
              </a:rPr>
              <a:t>ilmiy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dirty="0" err="1" smtClean="0">
                <a:latin typeface="Times New Roman"/>
                <a:ea typeface="Times New Roman"/>
              </a:rPr>
              <a:t>tadqiqotlar</a:t>
            </a:r>
            <a:r>
              <a:rPr lang="en-US" sz="2800" dirty="0" smtClean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olib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bormoqdalar</a:t>
            </a:r>
            <a:r>
              <a:rPr lang="en-US" sz="2800" dirty="0">
                <a:latin typeface="Times New Roman"/>
                <a:ea typeface="Times New Roman"/>
              </a:rPr>
              <a:t>. </a:t>
            </a:r>
            <a:r>
              <a:rPr lang="en-US" sz="2800" dirty="0" err="1">
                <a:latin typeface="Times New Roman"/>
                <a:ea typeface="Times New Roman"/>
              </a:rPr>
              <a:t>Chunonchi</a:t>
            </a:r>
            <a:r>
              <a:rPr lang="en-US" sz="2800" dirty="0">
                <a:latin typeface="Times New Roman"/>
                <a:ea typeface="Times New Roman"/>
              </a:rPr>
              <a:t>, </a:t>
            </a:r>
            <a:r>
              <a:rPr lang="en-US" sz="2800" dirty="0" err="1">
                <a:latin typeface="Times New Roman"/>
                <a:ea typeface="Times New Roman"/>
              </a:rPr>
              <a:t>bu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borada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1913 </a:t>
            </a:r>
            <a:r>
              <a:rPr lang="en-US" sz="2800" b="1" i="1" dirty="0" err="1">
                <a:solidFill>
                  <a:srgbClr val="002060"/>
                </a:solidFill>
                <a:latin typeface="Times New Roman"/>
                <a:ea typeface="Times New Roman"/>
              </a:rPr>
              <a:t>va</a:t>
            </a:r>
            <a:r>
              <a:rPr lang="en-US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 1960 </a:t>
            </a:r>
            <a:r>
              <a:rPr lang="en-US" sz="2800" b="1" i="1" dirty="0" err="1">
                <a:solidFill>
                  <a:srgbClr val="002060"/>
                </a:solidFill>
                <a:latin typeface="Times New Roman"/>
                <a:ea typeface="Times New Roman"/>
              </a:rPr>
              <a:t>y.darda</a:t>
            </a:r>
            <a:r>
              <a:rPr lang="en-US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 London, 1968 y. Dushanbe, 1970 y. </a:t>
            </a:r>
            <a:r>
              <a:rPr lang="en-US" sz="2800" b="1" i="1" dirty="0" err="1">
                <a:solidFill>
                  <a:srgbClr val="002060"/>
                </a:solidFill>
                <a:latin typeface="Times New Roman"/>
                <a:ea typeface="Times New Roman"/>
              </a:rPr>
              <a:t>Qobulda</a:t>
            </a:r>
            <a:r>
              <a:rPr lang="en-US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xalqaro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simpoziumlar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o’gkazildi</a:t>
            </a:r>
            <a:r>
              <a:rPr lang="en-US" sz="2800" dirty="0">
                <a:latin typeface="Times New Roman"/>
                <a:ea typeface="Times New Roman"/>
              </a:rPr>
              <a:t>, </a:t>
            </a:r>
            <a:r>
              <a:rPr lang="en-US" sz="2800" b="1" i="1" dirty="0" err="1">
                <a:latin typeface="Times New Roman"/>
                <a:ea typeface="Times New Roman"/>
              </a:rPr>
              <a:t>YuNESKO</a:t>
            </a:r>
            <a:r>
              <a:rPr lang="en-US" sz="2800" b="1" i="1" dirty="0">
                <a:latin typeface="Times New Roman"/>
                <a:ea typeface="Times New Roman"/>
              </a:rPr>
              <a:t> </a:t>
            </a:r>
            <a:r>
              <a:rPr lang="en-US" sz="2800" b="1" i="1" dirty="0" err="1">
                <a:latin typeface="Times New Roman"/>
                <a:ea typeface="Times New Roman"/>
              </a:rPr>
              <a:t>qoshshidagi</a:t>
            </a:r>
            <a:r>
              <a:rPr lang="en-US" sz="2800" b="1" i="1" dirty="0">
                <a:latin typeface="Times New Roman"/>
                <a:ea typeface="Times New Roman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/>
                <a:ea typeface="Times New Roman"/>
              </a:rPr>
              <a:t>Markaziy</a:t>
            </a:r>
            <a:r>
              <a:rPr lang="en-US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/>
                <a:ea typeface="Times New Roman"/>
              </a:rPr>
              <a:t>Osiyo</a:t>
            </a:r>
            <a:r>
              <a:rPr lang="en-US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/>
                <a:ea typeface="Times New Roman"/>
              </a:rPr>
              <a:t>tarix</a:t>
            </a:r>
            <a:r>
              <a:rPr lang="en-US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/>
                <a:ea typeface="Times New Roman"/>
              </a:rPr>
              <a:t>va</a:t>
            </a:r>
            <a:r>
              <a:rPr lang="en-US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/>
                <a:ea typeface="Times New Roman"/>
              </a:rPr>
              <a:t>madaniyatini</a:t>
            </a:r>
            <a:r>
              <a:rPr lang="en-US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/>
                <a:ea typeface="Times New Roman"/>
              </a:rPr>
              <a:t>o’rganish</a:t>
            </a:r>
            <a:r>
              <a:rPr lang="en-US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/>
                <a:ea typeface="Times New Roman"/>
              </a:rPr>
              <a:t>komissiyasi</a:t>
            </a:r>
            <a:r>
              <a:rPr lang="en-US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esa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kushonlar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tarixi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va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madaniyatini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o’rganishni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o’z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oldiga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asosiy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vazifalardan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biri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qilib</a:t>
            </a:r>
            <a:r>
              <a:rPr lang="en-US" sz="2800" dirty="0">
                <a:latin typeface="Times New Roman"/>
                <a:ea typeface="Times New Roman"/>
              </a:rPr>
              <a:t> </a:t>
            </a:r>
            <a:r>
              <a:rPr lang="en-US" sz="2800" dirty="0" err="1">
                <a:latin typeface="Times New Roman"/>
                <a:ea typeface="Times New Roman"/>
              </a:rPr>
              <a:t>qo’ydi</a:t>
            </a:r>
            <a:r>
              <a:rPr lang="en-US" sz="2800" dirty="0">
                <a:latin typeface="Times New Roman"/>
                <a:ea typeface="Times New Roman"/>
              </a:rPr>
              <a:t>. </a:t>
            </a:r>
            <a:endParaRPr lang="ru-RU" sz="28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Yunon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Baqtriya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davlatining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qulashi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3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Tarixiy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manbalar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ko‘chmanchi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qabilalar</a:t>
            </a:r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tomonidan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tor-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mor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etilganligi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eslatiladi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Strabon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ma’lumotlariga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ko‘ra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Baqtriyani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assiylar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passianlar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toxarlar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sakaravr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qabilalari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bosib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oladilar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Pompey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Trog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xabar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berishicha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32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So‘g‘diyonani</a:t>
            </a:r>
            <a:r>
              <a:rPr lang="en-US" sz="32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skif</a:t>
            </a:r>
            <a:r>
              <a:rPr lang="en-US" sz="32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qabilalari</a:t>
            </a:r>
            <a:r>
              <a:rPr lang="en-US" sz="32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sarauklar</a:t>
            </a:r>
            <a:r>
              <a:rPr lang="en-US" sz="32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assianlar</a:t>
            </a:r>
            <a:r>
              <a:rPr lang="en-US" sz="32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bosib</a:t>
            </a:r>
            <a:r>
              <a:rPr lang="en-US" sz="32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oladilar</a:t>
            </a:r>
            <a:r>
              <a:rPr lang="en-US" sz="32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”.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Tadqiqotchilarning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fikricha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ikkala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tarixchi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bitta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qabila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haqida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ma’lumot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bergan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3200" i="1" u="sng" dirty="0"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000" dirty="0">
                <a:latin typeface="Times New Roman"/>
                <a:ea typeface="Times New Roman"/>
              </a:rPr>
              <a:t>	</a:t>
            </a:r>
            <a:r>
              <a:rPr lang="uz-Cyrl-UZ" sz="2800" dirty="0"/>
              <a:t>Arxeologlar Kushon madanayatiga oid </a:t>
            </a:r>
            <a:r>
              <a:rPr lang="uz-Cyrl-UZ" sz="2800" b="1" i="1" dirty="0">
                <a:solidFill>
                  <a:srgbClr val="002060"/>
                </a:solidFill>
              </a:rPr>
              <a:t>Bagram, Balx, Began, Surx-Ko’tal </a:t>
            </a:r>
            <a:r>
              <a:rPr lang="uz-Cyrl-UZ" sz="2800" dirty="0"/>
              <a:t>(</a:t>
            </a:r>
            <a:r>
              <a:rPr lang="uz-Cyrl-UZ" sz="2800" b="1" dirty="0"/>
              <a:t>Afg’oniston</a:t>
            </a:r>
            <a:r>
              <a:rPr lang="uz-Cyrl-UZ" sz="2800" dirty="0"/>
              <a:t>), </a:t>
            </a:r>
            <a:r>
              <a:rPr lang="uz-Cyrl-UZ" sz="2800" b="1" i="1" dirty="0">
                <a:solidFill>
                  <a:srgbClr val="002060"/>
                </a:solidFill>
              </a:rPr>
              <a:t>Kosambi</a:t>
            </a:r>
            <a:r>
              <a:rPr lang="uz-Cyrl-UZ" sz="2800" dirty="0"/>
              <a:t> (</a:t>
            </a:r>
            <a:r>
              <a:rPr lang="uz-Cyrl-UZ" sz="2800" b="1" dirty="0"/>
              <a:t>Hindiston</a:t>
            </a:r>
            <a:r>
              <a:rPr lang="uz-Cyrl-UZ" sz="2800" dirty="0"/>
              <a:t>), </a:t>
            </a:r>
            <a:r>
              <a:rPr lang="uz-Cyrl-UZ" sz="2800" b="1" i="1" dirty="0">
                <a:solidFill>
                  <a:srgbClr val="002060"/>
                </a:solidFill>
              </a:rPr>
              <a:t>Sirsukx, Taksila </a:t>
            </a:r>
            <a:r>
              <a:rPr lang="uz-Cyrl-UZ" sz="2800" dirty="0"/>
              <a:t>(</a:t>
            </a:r>
            <a:r>
              <a:rPr lang="uz-Cyrl-UZ" sz="2800" b="1" dirty="0"/>
              <a:t>Pokiston</a:t>
            </a:r>
            <a:r>
              <a:rPr lang="uz-Cyrl-UZ" sz="2800" dirty="0"/>
              <a:t>), </a:t>
            </a:r>
            <a:r>
              <a:rPr lang="uz-Cyrl-UZ" sz="2800" b="1" i="1" dirty="0">
                <a:solidFill>
                  <a:srgbClr val="002060"/>
                </a:solidFill>
              </a:rPr>
              <a:t>Ayritom, Bozorqal’a, Dalvarzintepa, Zartepa, Ko’hna Vos, Termiz, Xayrobodtepa, Xolchayon </a:t>
            </a:r>
            <a:r>
              <a:rPr lang="uz-Cyrl-UZ" sz="2800" dirty="0"/>
              <a:t>(</a:t>
            </a:r>
            <a:r>
              <a:rPr lang="uz-Cyrl-UZ" sz="2800" b="1" dirty="0"/>
              <a:t>O’zbekistan</a:t>
            </a:r>
            <a:r>
              <a:rPr lang="uz-Cyrl-UZ" sz="2800" dirty="0"/>
              <a:t>), </a:t>
            </a:r>
            <a:r>
              <a:rPr lang="uz-Cyrl-UZ" sz="2800" b="1" i="1" dirty="0">
                <a:solidFill>
                  <a:srgbClr val="002060"/>
                </a:solidFill>
              </a:rPr>
              <a:t>Kayqubodshoh, Kuhnaqal’a, Shahrinav, Munchoqtepa</a:t>
            </a:r>
            <a:r>
              <a:rPr lang="uz-Cyrl-UZ" sz="2800" dirty="0"/>
              <a:t> (</a:t>
            </a:r>
            <a:r>
              <a:rPr lang="uz-Cyrl-UZ" sz="2800" b="1" dirty="0"/>
              <a:t>Tojikiston)da</a:t>
            </a:r>
            <a:r>
              <a:rPr lang="uz-Cyrl-UZ" sz="2800" dirty="0"/>
              <a:t> qazish ishlari olib bordi.</a:t>
            </a:r>
            <a:endParaRPr lang="ru-RU" sz="28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0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1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	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Arxeologik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topilma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kuhna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yozma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manbalar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asosida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kushonlar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madaniyatiga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doir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quyidagi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muhim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ilmiy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ma’lumotlar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aniqlandi</a:t>
            </a:r>
            <a:r>
              <a:rPr lang="en-US" sz="2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1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1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burjli</a:t>
            </a:r>
            <a:r>
              <a:rPr lang="en-US" sz="21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mustahkam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mudofaa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devoriga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shahar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qurilishi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taraqqiy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etgan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necha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o’nlab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shunday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shaharlar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ko’plab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yirik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sug’orish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inshootlari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qurilgan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1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1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Shaharlar</a:t>
            </a:r>
            <a:r>
              <a:rPr lang="en-US" sz="21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ichida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arklar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ularning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atrofini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binolar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majmuasi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qurshab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turgan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1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1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Kushon</a:t>
            </a:r>
            <a:r>
              <a:rPr lang="en-US" sz="21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podsholigining</a:t>
            </a:r>
            <a:r>
              <a:rPr lang="en-US" sz="21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shim.-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g’arbiy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hududlaridagi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binolar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qurilishida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ko’proq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xom</a:t>
            </a:r>
            <a:r>
              <a:rPr lang="en-US" sz="21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g’isht</a:t>
            </a:r>
            <a:r>
              <a:rPr lang="en-US" sz="21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1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paxsadan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.-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sharqida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toshdan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foydalanilgan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100" b="1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1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Shaharlar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odatda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daryo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bo’ylarida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strategik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jihatdan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qulay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joylarda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bunyod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etilgan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podsho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saroyi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boy-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zodagonlar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hunarmandlar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mahallasi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ko’cha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maydonlar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xovuzlar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dinlarga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mansub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inshootlar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ekinzor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i="1" u="sng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bog’lardan</a:t>
            </a:r>
            <a:r>
              <a:rPr lang="en-US" sz="2100" b="1" i="1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iborat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100" b="1" i="1" u="sng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2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Uylar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ko’p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xonali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xashamatli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ba’zilari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qavatli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qurilgan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Xovli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sahni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xonalar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zinalar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b.da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turli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hajmdagi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pishiq</a:t>
            </a:r>
            <a:r>
              <a:rPr lang="en-US" sz="2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g’ishtlar</a:t>
            </a:r>
            <a:r>
              <a:rPr lang="en-US" sz="2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qo’llanilgan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Ayvon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yog’och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ustunlari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ostiga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ohaktoshdan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yo’nilgan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chiroyli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tagkursilar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o’rnatilgan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Tomdan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tushadigan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suvlar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maxsus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sopol</a:t>
            </a:r>
            <a:r>
              <a:rPr lang="en-US" sz="2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tarnovlar</a:t>
            </a:r>
            <a:r>
              <a:rPr lang="en-US" sz="22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ishlatilgan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Bino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xonalar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haykaltaroshlik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tasviriy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san’at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asarlari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bezatilgan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Xaykal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rasmlarda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asosan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podsholar</a:t>
            </a:r>
            <a:r>
              <a:rPr lang="en-US" sz="22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podsho</a:t>
            </a:r>
            <a:r>
              <a:rPr lang="en-US" sz="22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xonadoni</a:t>
            </a:r>
            <a:r>
              <a:rPr lang="en-US" sz="22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a’zolari</a:t>
            </a:r>
            <a:r>
              <a:rPr lang="en-US" sz="22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boy—</a:t>
            </a:r>
            <a:r>
              <a:rPr lang="en-US" sz="22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zodagonlar</a:t>
            </a:r>
            <a:r>
              <a:rPr lang="en-US" sz="22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sozanda</a:t>
            </a:r>
            <a:r>
              <a:rPr lang="en-US" sz="22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masxarabozlar</a:t>
            </a:r>
            <a:r>
              <a:rPr lang="en-US" sz="22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tasvirlangan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(mas., </a:t>
            </a:r>
            <a:r>
              <a:rPr lang="en-US" sz="22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Xolchayonda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ru-RU" sz="2200" b="1" i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2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Budda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diniga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mansub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inshootlarda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Budda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safdoshlari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izdoshlari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kohinlar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xizmatkorlar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ifodalangan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(mas.,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Ayritom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Dalvarzintepa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Qoratepa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Fayoztepada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Xaykallar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asosan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ohaktosh</a:t>
            </a:r>
            <a:r>
              <a:rPr lang="en-US" sz="24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</a:t>
            </a:r>
            <a:r>
              <a:rPr lang="en-US" sz="24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ganchdan</a:t>
            </a:r>
            <a:r>
              <a:rPr lang="en-US" sz="24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tayyorlangan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orasida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sirtiga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tilla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suvi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yuritilganlari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 bor.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Devoriy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suratlarda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diniy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bazm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marosimlari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tabiat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manzaralari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suvoriylar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tasvirlangan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uz-Cyrl-UZ" sz="24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Kulolchilik taraqqiy etgan, topilgan sopol idishlar xilma-xil va o’zining kozik, jarangdorligi bilan alohida ajralib turadi</a:t>
            </a:r>
            <a:r>
              <a:rPr lang="uz-Cyrl-UZ" sz="2400" b="1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.</a:t>
            </a:r>
            <a:endParaRPr lang="en-US" sz="2400" b="1" dirty="0" smtClean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uz-Cyrl-UZ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Zeb-ziynat buyumlari, mehnat va jang qurollari yasash, mato to’qish taraqqiy etgan. </a:t>
            </a:r>
            <a:endParaRPr lang="ru-RU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28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diniy</a:t>
            </a:r>
            <a:r>
              <a:rPr lang="en-US" sz="3200" b="1" u="sng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e’tiqodi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400" dirty="0" smtClean="0">
                <a:latin typeface="Times New Roman"/>
                <a:ea typeface="Times New Roman"/>
              </a:rPr>
              <a:t>	</a:t>
            </a:r>
            <a:r>
              <a:rPr lang="uz-Cyrl-UZ" sz="2400" b="1" dirty="0" smtClean="0">
                <a:solidFill>
                  <a:srgbClr val="C00000"/>
                </a:solidFill>
                <a:latin typeface="Times New Roman"/>
                <a:ea typeface="Times New Roman"/>
              </a:rPr>
              <a:t>Kanishka </a:t>
            </a:r>
            <a:r>
              <a:rPr lang="uz-Cyrl-UZ" sz="2400" b="1" dirty="0">
                <a:solidFill>
                  <a:srgbClr val="C00000"/>
                </a:solidFill>
                <a:latin typeface="Times New Roman"/>
                <a:ea typeface="Times New Roman"/>
              </a:rPr>
              <a:t>I</a:t>
            </a:r>
            <a:r>
              <a:rPr lang="uz-Cyrl-UZ" sz="2400" dirty="0">
                <a:latin typeface="Times New Roman"/>
                <a:ea typeface="Times New Roman"/>
              </a:rPr>
              <a:t> davrida </a:t>
            </a:r>
            <a:r>
              <a:rPr lang="en-US" sz="2400" dirty="0" smtClean="0">
                <a:latin typeface="Times New Roman"/>
                <a:ea typeface="Times New Roman"/>
              </a:rPr>
              <a:t>a</a:t>
            </a:r>
            <a:r>
              <a:rPr lang="uz-Cyrl-UZ" sz="2400" dirty="0" smtClean="0">
                <a:latin typeface="Times New Roman"/>
                <a:ea typeface="Times New Roman"/>
              </a:rPr>
              <a:t>holi </a:t>
            </a:r>
            <a:r>
              <a:rPr lang="uz-Cyrl-UZ" sz="2400" dirty="0">
                <a:latin typeface="Times New Roman"/>
                <a:ea typeface="Times New Roman"/>
              </a:rPr>
              <a:t>asosan, </a:t>
            </a:r>
            <a:r>
              <a:rPr lang="uz-Cyrl-UZ" sz="2400" b="1" dirty="0">
                <a:latin typeface="Times New Roman"/>
                <a:ea typeface="Times New Roman"/>
              </a:rPr>
              <a:t>buddizm</a:t>
            </a:r>
            <a:r>
              <a:rPr lang="uz-Cyrl-UZ" sz="2400" dirty="0">
                <a:latin typeface="Times New Roman"/>
                <a:ea typeface="Times New Roman"/>
              </a:rPr>
              <a:t> dinining </a:t>
            </a:r>
            <a:r>
              <a:rPr lang="uz-Cyrl-UZ" sz="2400" b="1" i="1" dirty="0">
                <a:solidFill>
                  <a:srgbClr val="002060"/>
                </a:solidFill>
                <a:latin typeface="Times New Roman"/>
                <a:ea typeface="Times New Roman"/>
              </a:rPr>
              <a:t>mahayana</a:t>
            </a:r>
            <a:r>
              <a:rPr lang="uz-Cyrl-UZ" sz="2400" dirty="0">
                <a:latin typeface="Times New Roman"/>
                <a:ea typeface="Times New Roman"/>
              </a:rPr>
              <a:t> mas’habiga e’tiqod qilgan, ko’plab budda ibodatxonalari qurilgan, shuningdek, </a:t>
            </a:r>
            <a:r>
              <a:rPr lang="uz-Cyrl-UZ" sz="2400" b="1" i="1" dirty="0">
                <a:solidFill>
                  <a:srgbClr val="002060"/>
                </a:solidFill>
                <a:latin typeface="Times New Roman"/>
                <a:ea typeface="Times New Roman"/>
              </a:rPr>
              <a:t>otashparastlik, hinduizm</a:t>
            </a:r>
            <a:r>
              <a:rPr lang="uz-Cyrl-UZ" sz="2400" dirty="0">
                <a:latin typeface="Times New Roman"/>
                <a:ea typeface="Times New Roman"/>
              </a:rPr>
              <a:t> ham keng tarqalgan. Topilgan tangalarning orqa tomonida turli </a:t>
            </a:r>
            <a:r>
              <a:rPr lang="uz-Cyrl-UZ" sz="2400" b="1" dirty="0">
                <a:solidFill>
                  <a:srgbClr val="002060"/>
                </a:solidFill>
                <a:latin typeface="Times New Roman"/>
                <a:ea typeface="Times New Roman"/>
              </a:rPr>
              <a:t>ma’budlar</a:t>
            </a:r>
            <a:r>
              <a:rPr lang="uz-Cyrl-UZ" sz="2400" dirty="0">
                <a:latin typeface="Times New Roman"/>
                <a:ea typeface="Times New Roman"/>
              </a:rPr>
              <a:t> - </a:t>
            </a:r>
            <a:r>
              <a:rPr lang="uz-Cyrl-UZ" sz="2400" b="1" i="1" u="sng" dirty="0">
                <a:solidFill>
                  <a:srgbClr val="C00000"/>
                </a:solidFill>
                <a:latin typeface="Times New Roman"/>
                <a:ea typeface="Times New Roman"/>
              </a:rPr>
              <a:t>Mixra-Mitra</a:t>
            </a:r>
            <a:r>
              <a:rPr lang="uz-Cyrl-UZ" sz="2400" b="1" i="1" u="sng" dirty="0">
                <a:latin typeface="Times New Roman"/>
                <a:ea typeface="Times New Roman"/>
              </a:rPr>
              <a:t> (Quyosh ma’budi), </a:t>
            </a:r>
            <a:r>
              <a:rPr lang="uz-Cyrl-UZ" sz="2400" b="1" i="1" u="sng" dirty="0">
                <a:solidFill>
                  <a:srgbClr val="C00000"/>
                </a:solidFill>
                <a:latin typeface="Times New Roman"/>
                <a:ea typeface="Times New Roman"/>
              </a:rPr>
              <a:t>Otash</a:t>
            </a:r>
            <a:r>
              <a:rPr lang="uz-Cyrl-UZ" sz="2400" b="1" i="1" u="sng" dirty="0">
                <a:latin typeface="Times New Roman"/>
                <a:ea typeface="Times New Roman"/>
              </a:rPr>
              <a:t> (olov ma’budi), </a:t>
            </a:r>
            <a:r>
              <a:rPr lang="uz-Cyrl-UZ" sz="2400" b="1" i="1" u="sng" dirty="0">
                <a:solidFill>
                  <a:srgbClr val="C00000"/>
                </a:solidFill>
                <a:latin typeface="Times New Roman"/>
                <a:ea typeface="Times New Roman"/>
              </a:rPr>
              <a:t>Farr </a:t>
            </a:r>
            <a:r>
              <a:rPr lang="uz-Cyrl-UZ" sz="2400" b="1" i="1" u="sng" dirty="0">
                <a:latin typeface="Times New Roman"/>
                <a:ea typeface="Times New Roman"/>
              </a:rPr>
              <a:t>(omad va ma’murchilik ma’budi) </a:t>
            </a:r>
            <a:r>
              <a:rPr lang="uz-Cyrl-UZ" sz="2400" dirty="0">
                <a:latin typeface="Times New Roman"/>
                <a:ea typeface="Times New Roman"/>
              </a:rPr>
              <a:t>va b. tasvirlanganligi buni isbotlaydi. </a:t>
            </a:r>
            <a:endParaRPr lang="en-US" sz="2400" dirty="0" smtClean="0">
              <a:latin typeface="Times New Roman"/>
              <a:ea typeface="Times New Roman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400" dirty="0" smtClean="0">
                <a:latin typeface="Times New Roman"/>
                <a:ea typeface="Times New Roman"/>
              </a:rPr>
              <a:t>	</a:t>
            </a:r>
            <a:r>
              <a:rPr lang="uz-Cyrl-UZ" sz="2400" dirty="0" smtClean="0">
                <a:latin typeface="Times New Roman"/>
                <a:ea typeface="Times New Roman"/>
              </a:rPr>
              <a:t>Kanishka </a:t>
            </a:r>
            <a:r>
              <a:rPr lang="uz-Cyrl-UZ" sz="2400" dirty="0">
                <a:latin typeface="Times New Roman"/>
                <a:ea typeface="Times New Roman"/>
              </a:rPr>
              <a:t>I </a:t>
            </a:r>
            <a:r>
              <a:rPr lang="uz-Cyrl-UZ" sz="2400" b="1" dirty="0">
                <a:latin typeface="Times New Roman"/>
                <a:ea typeface="Times New Roman"/>
              </a:rPr>
              <a:t>buddizm</a:t>
            </a:r>
            <a:r>
              <a:rPr lang="uz-Cyrl-UZ" sz="2400" dirty="0">
                <a:latin typeface="Times New Roman"/>
                <a:ea typeface="Times New Roman"/>
              </a:rPr>
              <a:t> tarixida birinchi bo’lib vaqti-vaqti bilan </a:t>
            </a:r>
            <a:r>
              <a:rPr lang="uz-Cyrl-UZ" sz="2400" b="1" i="1" dirty="0">
                <a:solidFill>
                  <a:srgbClr val="002060"/>
                </a:solidFill>
                <a:latin typeface="Times New Roman"/>
                <a:ea typeface="Times New Roman"/>
              </a:rPr>
              <a:t>diniy yig’in chaqirib turishni </a:t>
            </a:r>
            <a:r>
              <a:rPr lang="uz-Cyrl-UZ" sz="2400" dirty="0">
                <a:latin typeface="Times New Roman"/>
                <a:ea typeface="Times New Roman"/>
              </a:rPr>
              <a:t>joriy etgan. </a:t>
            </a:r>
            <a:r>
              <a:rPr lang="uz-Cyrl-UZ" sz="2400" b="1" i="1" dirty="0">
                <a:latin typeface="Times New Roman"/>
                <a:ea typeface="Times New Roman"/>
              </a:rPr>
              <a:t>Dastlabki </a:t>
            </a:r>
            <a:r>
              <a:rPr lang="uz-Cyrl-UZ" sz="2400" b="1" i="1" dirty="0" smtClean="0">
                <a:latin typeface="Times New Roman"/>
                <a:ea typeface="Times New Roman"/>
              </a:rPr>
              <a:t>yig’i</a:t>
            </a:r>
            <a:r>
              <a:rPr lang="en-US" sz="2400" b="1" i="1" dirty="0" smtClean="0">
                <a:latin typeface="Times New Roman"/>
                <a:ea typeface="Times New Roman"/>
              </a:rPr>
              <a:t>n</a:t>
            </a:r>
            <a:r>
              <a:rPr lang="uz-Cyrl-UZ" sz="2400" b="1" i="1" dirty="0" smtClean="0">
                <a:latin typeface="Times New Roman"/>
                <a:ea typeface="Times New Roman"/>
              </a:rPr>
              <a:t>da </a:t>
            </a:r>
            <a:r>
              <a:rPr lang="uz-Cyrl-UZ" sz="2400" b="1" i="1" dirty="0">
                <a:latin typeface="Times New Roman"/>
                <a:ea typeface="Times New Roman"/>
              </a:rPr>
              <a:t>buddizmning mazkur yangi </a:t>
            </a:r>
            <a:r>
              <a:rPr lang="uz-Cyrl-UZ" sz="2400" b="1" i="1" dirty="0">
                <a:solidFill>
                  <a:srgbClr val="002060"/>
                </a:solidFill>
                <a:latin typeface="Times New Roman"/>
                <a:ea typeface="Times New Roman"/>
              </a:rPr>
              <a:t>mazhabi-mahayana</a:t>
            </a:r>
            <a:r>
              <a:rPr lang="uz-Cyrl-UZ" sz="2400" b="1" i="1" dirty="0">
                <a:latin typeface="Times New Roman"/>
                <a:ea typeface="Times New Roman"/>
              </a:rPr>
              <a:t> rasmiylashtirilgan.</a:t>
            </a:r>
            <a:r>
              <a:rPr lang="uz-Cyrl-UZ" sz="2400" dirty="0">
                <a:latin typeface="Times New Roman"/>
                <a:ea typeface="Times New Roman"/>
              </a:rPr>
              <a:t> Bu esa buddizining Osiyo mamlakatlarida keng tarqalishiga </a:t>
            </a:r>
            <a:r>
              <a:rPr lang="uz-Cyrl-UZ" sz="2400" dirty="0" smtClean="0">
                <a:latin typeface="Times New Roman"/>
                <a:ea typeface="Times New Roman"/>
              </a:rPr>
              <a:t>uni</a:t>
            </a:r>
            <a:r>
              <a:rPr lang="en-US" sz="2400" dirty="0" smtClean="0">
                <a:latin typeface="Times New Roman"/>
                <a:ea typeface="Times New Roman"/>
              </a:rPr>
              <a:t>n</a:t>
            </a:r>
            <a:r>
              <a:rPr lang="uz-Cyrl-UZ" sz="2400" dirty="0" smtClean="0">
                <a:latin typeface="Times New Roman"/>
                <a:ea typeface="Times New Roman"/>
              </a:rPr>
              <a:t>g </a:t>
            </a:r>
            <a:r>
              <a:rPr lang="uz-Cyrl-UZ" sz="2400" dirty="0">
                <a:latin typeface="Times New Roman"/>
                <a:ea typeface="Times New Roman"/>
              </a:rPr>
              <a:t>jahon dinlaridan biriga aylanishiga sabab bo’lgan.</a:t>
            </a:r>
            <a:endParaRPr lang="ru-RU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0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800" dirty="0" smtClean="0">
                <a:latin typeface="Times New Roman"/>
                <a:ea typeface="Times New Roman"/>
              </a:rPr>
              <a:t>	</a:t>
            </a:r>
            <a:r>
              <a:rPr lang="uz-Cyrl-UZ" sz="2800" b="1" dirty="0" smtClean="0">
                <a:solidFill>
                  <a:srgbClr val="C00000"/>
                </a:solidFill>
                <a:latin typeface="Times New Roman"/>
                <a:ea typeface="Times New Roman"/>
              </a:rPr>
              <a:t>Kanishka </a:t>
            </a:r>
            <a:r>
              <a:rPr lang="uz-Cyrl-UZ" sz="2800" b="1" dirty="0">
                <a:solidFill>
                  <a:srgbClr val="C00000"/>
                </a:solidFill>
                <a:latin typeface="Times New Roman"/>
                <a:ea typeface="Times New Roman"/>
              </a:rPr>
              <a:t>I</a:t>
            </a:r>
            <a:r>
              <a:rPr lang="uz-Cyrl-UZ" sz="2800" dirty="0">
                <a:latin typeface="Times New Roman"/>
                <a:ea typeface="Times New Roman"/>
              </a:rPr>
              <a:t> davrida </a:t>
            </a:r>
            <a:r>
              <a:rPr lang="uz-Cyrl-UZ" sz="2800" b="1" dirty="0">
                <a:latin typeface="Times New Roman"/>
                <a:ea typeface="Times New Roman"/>
              </a:rPr>
              <a:t>Kushon-Baqtriya tili</a:t>
            </a:r>
            <a:r>
              <a:rPr lang="uz-Cyrl-UZ" sz="2800" dirty="0">
                <a:latin typeface="Times New Roman"/>
                <a:ea typeface="Times New Roman"/>
              </a:rPr>
              <a:t> </a:t>
            </a:r>
            <a:r>
              <a:rPr lang="uz-Cyrl-UZ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davlat tili </a:t>
            </a:r>
            <a:r>
              <a:rPr lang="uz-Cyrl-UZ" sz="2800" dirty="0">
                <a:latin typeface="Times New Roman"/>
                <a:ea typeface="Times New Roman"/>
              </a:rPr>
              <a:t>sifatida qabul kilingan. </a:t>
            </a:r>
            <a:r>
              <a:rPr lang="uz-Cyrl-UZ" sz="2800" dirty="0" smtClean="0">
                <a:latin typeface="Times New Roman"/>
                <a:ea typeface="Times New Roman"/>
              </a:rPr>
              <a:t>Saltanatda </a:t>
            </a:r>
            <a:r>
              <a:rPr lang="uz-Cyrl-UZ" sz="2800" dirty="0">
                <a:latin typeface="Times New Roman"/>
                <a:ea typeface="Times New Roman"/>
              </a:rPr>
              <a:t>savdoning rivojlanishi </a:t>
            </a:r>
            <a:r>
              <a:rPr lang="uz-Cyrl-UZ" sz="2800" b="1" dirty="0">
                <a:solidFill>
                  <a:srgbClr val="C00000"/>
                </a:solidFill>
                <a:latin typeface="Times New Roman"/>
                <a:ea typeface="Times New Roman"/>
              </a:rPr>
              <a:t>yozuvning</a:t>
            </a:r>
            <a:r>
              <a:rPr lang="uz-Cyrl-UZ" sz="2800" dirty="0">
                <a:latin typeface="Times New Roman"/>
                <a:ea typeface="Times New Roman"/>
              </a:rPr>
              <a:t> keng ko’lamda tarqalishga imkon yaratgan. </a:t>
            </a:r>
            <a:r>
              <a:rPr lang="uz-Cyrl-UZ" sz="2800" b="1" dirty="0">
                <a:latin typeface="Times New Roman"/>
                <a:ea typeface="Times New Roman"/>
              </a:rPr>
              <a:t>Oromiy yozuvi </a:t>
            </a:r>
            <a:r>
              <a:rPr lang="uz-Cyrl-UZ" sz="2800" dirty="0">
                <a:latin typeface="Times New Roman"/>
                <a:ea typeface="Times New Roman"/>
              </a:rPr>
              <a:t>asosida </a:t>
            </a:r>
            <a:r>
              <a:rPr lang="uz-Cyrl-UZ" sz="2800" b="1" i="1" dirty="0">
                <a:solidFill>
                  <a:srgbClr val="C00000"/>
                </a:solidFill>
                <a:latin typeface="Times New Roman"/>
                <a:ea typeface="Times New Roman"/>
              </a:rPr>
              <a:t>sug’d va xorazmiy </a:t>
            </a:r>
            <a:r>
              <a:rPr lang="uz-Cyrl-UZ" sz="2800" dirty="0">
                <a:latin typeface="Times New Roman"/>
                <a:ea typeface="Times New Roman"/>
              </a:rPr>
              <a:t>yozuvlari vujudga kelib, taraqqiy etdi. </a:t>
            </a:r>
            <a:r>
              <a:rPr lang="uz-Cyrl-UZ" sz="2800" b="1" dirty="0">
                <a:latin typeface="Times New Roman"/>
                <a:ea typeface="Times New Roman"/>
              </a:rPr>
              <a:t>Hind alifbosiga </a:t>
            </a:r>
            <a:r>
              <a:rPr lang="uz-Cyrl-UZ" sz="2800" dirty="0">
                <a:latin typeface="Times New Roman"/>
                <a:ea typeface="Times New Roman"/>
              </a:rPr>
              <a:t>asoslangan </a:t>
            </a:r>
            <a:r>
              <a:rPr lang="en-US" sz="2800" b="1" i="1" dirty="0" smtClean="0">
                <a:solidFill>
                  <a:srgbClr val="C00000"/>
                </a:solidFill>
                <a:latin typeface="Times New Roman"/>
                <a:ea typeface="Times New Roman"/>
              </a:rPr>
              <a:t>k</a:t>
            </a:r>
            <a:r>
              <a:rPr lang="uz-Cyrl-UZ" sz="2800" b="1" i="1" dirty="0" smtClean="0">
                <a:solidFill>
                  <a:srgbClr val="C00000"/>
                </a:solidFill>
                <a:latin typeface="Times New Roman"/>
                <a:ea typeface="Times New Roman"/>
              </a:rPr>
              <a:t>haroshthi </a:t>
            </a:r>
            <a:r>
              <a:rPr lang="uz-Cyrl-UZ" sz="2800" b="1" i="1" dirty="0">
                <a:solidFill>
                  <a:srgbClr val="C00000"/>
                </a:solidFill>
                <a:latin typeface="Times New Roman"/>
                <a:ea typeface="Times New Roman"/>
              </a:rPr>
              <a:t>yozuvi </a:t>
            </a:r>
            <a:r>
              <a:rPr lang="uz-Cyrl-UZ" sz="2800" dirty="0">
                <a:latin typeface="Times New Roman"/>
                <a:ea typeface="Times New Roman"/>
              </a:rPr>
              <a:t>namunasi ilk bor </a:t>
            </a:r>
            <a:r>
              <a:rPr lang="uz-Cyrl-UZ" sz="2800" b="1" dirty="0">
                <a:latin typeface="Times New Roman"/>
                <a:ea typeface="Times New Roman"/>
              </a:rPr>
              <a:t>Termizdan</a:t>
            </a:r>
            <a:r>
              <a:rPr lang="uz-Cyrl-UZ" sz="2800" dirty="0">
                <a:latin typeface="Times New Roman"/>
                <a:ea typeface="Times New Roman"/>
              </a:rPr>
              <a:t>, teri va taxtaga bitilgan </a:t>
            </a:r>
            <a:r>
              <a:rPr lang="uz-Cyrl-UZ" sz="2800" b="1" i="1" dirty="0">
                <a:solidFill>
                  <a:srgbClr val="C00000"/>
                </a:solidFill>
                <a:latin typeface="Times New Roman"/>
                <a:ea typeface="Times New Roman"/>
              </a:rPr>
              <a:t>xorazmiy yozuv</a:t>
            </a:r>
            <a:r>
              <a:rPr lang="uz-Cyrl-UZ" sz="2800" dirty="0">
                <a:latin typeface="Times New Roman"/>
                <a:ea typeface="Times New Roman"/>
              </a:rPr>
              <a:t>i namunasi esa </a:t>
            </a:r>
            <a:r>
              <a:rPr lang="uz-Cyrl-UZ" sz="2800" b="1" dirty="0">
                <a:latin typeface="Times New Roman"/>
                <a:ea typeface="Times New Roman"/>
              </a:rPr>
              <a:t>Tuproq qal’adan </a:t>
            </a:r>
            <a:r>
              <a:rPr lang="uz-Cyrl-UZ" sz="2800" dirty="0">
                <a:latin typeface="Times New Roman"/>
                <a:ea typeface="Times New Roman"/>
              </a:rPr>
              <a:t>topildi. Kushon podsholigi yerlaridan o’tgan </a:t>
            </a:r>
            <a:r>
              <a:rPr lang="uz-Cyrl-UZ" sz="2800" b="1" dirty="0">
                <a:latin typeface="Times New Roman"/>
                <a:ea typeface="Times New Roman"/>
              </a:rPr>
              <a:t>Buyuk ipak yo’li </a:t>
            </a:r>
            <a:r>
              <a:rPr lang="uz-Cyrl-UZ" sz="2800" dirty="0">
                <a:latin typeface="Times New Roman"/>
                <a:ea typeface="Times New Roman"/>
              </a:rPr>
              <a:t>tashqi savdoning rivojlanishiga ijobiy ta’sir ko’rsatganligi aniqlandi.</a:t>
            </a:r>
            <a:endParaRPr lang="ru-RU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67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65069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800" dirty="0" smtClean="0">
                <a:latin typeface="Times New Roman"/>
                <a:ea typeface="Times New Roman"/>
              </a:rPr>
              <a:t>	</a:t>
            </a:r>
            <a:r>
              <a:rPr lang="uz-Cyrl-UZ" sz="2800" dirty="0">
                <a:latin typeface="Times New Roman"/>
                <a:ea typeface="Times New Roman"/>
              </a:rPr>
              <a:t> Kushon podsholari zarb qilgan </a:t>
            </a:r>
            <a:r>
              <a:rPr lang="uz-Cyrl-UZ" sz="2800" b="1" i="1" u="sng" dirty="0">
                <a:latin typeface="Times New Roman"/>
                <a:ea typeface="Times New Roman"/>
              </a:rPr>
              <a:t>oltin, kumush va mis</a:t>
            </a:r>
            <a:r>
              <a:rPr lang="uz-Cyrl-UZ" sz="2800" dirty="0">
                <a:latin typeface="Times New Roman"/>
                <a:ea typeface="Times New Roman"/>
              </a:rPr>
              <a:t> tangalar </a:t>
            </a:r>
            <a:r>
              <a:rPr lang="uz-Cyrl-UZ" sz="2800" b="1" i="1" dirty="0">
                <a:solidFill>
                  <a:srgbClr val="C00000"/>
                </a:solidFill>
                <a:latin typeface="Times New Roman"/>
                <a:ea typeface="Times New Roman"/>
              </a:rPr>
              <a:t>Efiopiya, Skandinaviya, Italiya </a:t>
            </a:r>
            <a:r>
              <a:rPr lang="uz-Cyrl-UZ" sz="2800" dirty="0">
                <a:latin typeface="Times New Roman"/>
                <a:ea typeface="Times New Roman"/>
              </a:rPr>
              <a:t>va b. ko’pgina mamlakatlarda topildi. Bu esa Kushon podsholigi chet mamlakatlar bilan keng miqyosda savdo va madaniy aloqalar olib borganligidan dalolat beradi. Sharqdan olib kelingak </a:t>
            </a:r>
            <a:r>
              <a:rPr lang="uz-Cyrl-UZ" sz="2800" b="1" dirty="0">
                <a:latin typeface="Times New Roman"/>
                <a:ea typeface="Times New Roman"/>
              </a:rPr>
              <a:t>ipakka</a:t>
            </a:r>
            <a:r>
              <a:rPr lang="uz-Cyrl-UZ" sz="2800" dirty="0">
                <a:latin typeface="Times New Roman"/>
                <a:ea typeface="Times New Roman"/>
              </a:rPr>
              <a:t> g’arb bozorlaridagi mollar almashtirilgan. Umuman savdoda ko’p tovarlar qatori </a:t>
            </a:r>
            <a:r>
              <a:rPr lang="uz-Cyrl-UZ" sz="2800" b="1" i="1" dirty="0">
                <a:solidFill>
                  <a:srgbClr val="002060"/>
                </a:solidFill>
                <a:latin typeface="Times New Roman"/>
                <a:ea typeface="Times New Roman"/>
              </a:rPr>
              <a:t>dorivorlar, Rim tilla tanga va taqinchoqlari, fil suyaklari </a:t>
            </a:r>
            <a:r>
              <a:rPr lang="uz-Cyrl-UZ" sz="2800" dirty="0">
                <a:latin typeface="Times New Roman"/>
                <a:ea typeface="Times New Roman"/>
              </a:rPr>
              <a:t>va undan tayyorlangan turli buyumlar hamda </a:t>
            </a:r>
            <a:r>
              <a:rPr lang="uz-Cyrl-UZ" sz="2800" b="1" dirty="0">
                <a:solidFill>
                  <a:srgbClr val="002060"/>
                </a:solidFill>
                <a:latin typeface="Times New Roman"/>
                <a:ea typeface="Times New Roman"/>
              </a:rPr>
              <a:t>“tirik tovar” </a:t>
            </a:r>
            <a:r>
              <a:rPr lang="en-US" sz="2800" b="1" dirty="0" smtClean="0">
                <a:solidFill>
                  <a:srgbClr val="002060"/>
                </a:solidFill>
                <a:latin typeface="Times New Roman"/>
                <a:ea typeface="Times New Roman"/>
              </a:rPr>
              <a:t>-</a:t>
            </a:r>
            <a:r>
              <a:rPr lang="uz-Cyrl-UZ" sz="2800" b="1" dirty="0" smtClean="0">
                <a:solidFill>
                  <a:srgbClr val="002060"/>
                </a:solidFill>
                <a:latin typeface="Times New Roman"/>
                <a:ea typeface="Times New Roman"/>
              </a:rPr>
              <a:t> </a:t>
            </a:r>
            <a:r>
              <a:rPr lang="uz-Cyrl-UZ" sz="2800" b="1" dirty="0">
                <a:solidFill>
                  <a:srgbClr val="002060"/>
                </a:solidFill>
                <a:latin typeface="Times New Roman"/>
                <a:ea typeface="Times New Roman"/>
              </a:rPr>
              <a:t>sozanda, raqqosa va hunarmand qullar </a:t>
            </a:r>
            <a:r>
              <a:rPr lang="uz-Cyrl-UZ" sz="2800" dirty="0">
                <a:latin typeface="Times New Roman"/>
                <a:ea typeface="Times New Roman"/>
              </a:rPr>
              <a:t>ham </a:t>
            </a:r>
            <a:r>
              <a:rPr lang="uz-Cyrl-UZ" sz="2800" dirty="0" smtClean="0">
                <a:latin typeface="Times New Roman"/>
                <a:ea typeface="Times New Roman"/>
              </a:rPr>
              <a:t>b</a:t>
            </a:r>
            <a:r>
              <a:rPr lang="en-US" sz="2800" dirty="0" err="1" smtClean="0">
                <a:latin typeface="Times New Roman"/>
                <a:ea typeface="Times New Roman"/>
              </a:rPr>
              <a:t>o’lgan</a:t>
            </a:r>
            <a:r>
              <a:rPr lang="uz-Cyrl-UZ" sz="2800" dirty="0" smtClean="0">
                <a:latin typeface="Times New Roman"/>
                <a:ea typeface="Times New Roman"/>
              </a:rPr>
              <a:t>. </a:t>
            </a:r>
            <a:endParaRPr lang="ru-RU" sz="28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 rot="16200000">
            <a:off x="-1391200" y="2626949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Kushon</a:t>
            </a:r>
            <a:r>
              <a:rPr lang="en-US" sz="3200" b="1" u="sng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endParaRPr lang="ru-RU" sz="3200" b="1" u="sng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0117" name="Picture 2" descr="Бактрия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0"/>
            <a:ext cx="53371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z-Cyrl-UZ" altLang="ru-RU" sz="4000" smtClean="0">
                <a:latin typeface="Arial" panose="020B0604020202020204" pitchFamily="34" charset="0"/>
              </a:rPr>
              <a:t>Кушон подшолиги даври санъати</a:t>
            </a:r>
            <a:endParaRPr lang="ru-RU" altLang="ru-RU" sz="4000" smtClean="0">
              <a:latin typeface="Arial" panose="020B0604020202020204" pitchFamily="34" charset="0"/>
            </a:endParaRPr>
          </a:p>
        </p:txBody>
      </p:sp>
      <p:pic>
        <p:nvPicPr>
          <p:cNvPr id="91139" name="Picture 2" descr="C:\Users\USER\Desktop\Desktop\Иллюстрация\Новая папка (7)\Рис 4а 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535113"/>
            <a:ext cx="6429375" cy="48228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pic1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620713"/>
            <a:ext cx="6985000" cy="5762625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Yunon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Baqtriya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davlatining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qulashi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3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Qadimgi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Xitoy</a:t>
            </a:r>
            <a:r>
              <a:rPr lang="en-US" sz="36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manbalari</a:t>
            </a:r>
            <a:r>
              <a:rPr lang="en-US" sz="36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Baqtriyani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36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qabilalari</a:t>
            </a:r>
            <a:r>
              <a:rPr lang="en-US" sz="36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bosib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olganligi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haqida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ma’lumot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beradi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Mil. </a:t>
            </a:r>
            <a:r>
              <a:rPr lang="en-US" sz="3600" b="1" dirty="0" err="1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. II </a:t>
            </a:r>
            <a:r>
              <a:rPr lang="en-US" sz="3600" b="1" dirty="0" err="1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asrning</a:t>
            </a:r>
            <a:r>
              <a:rPr lang="en-US" sz="3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ikkinchi</a:t>
            </a:r>
            <a:r>
              <a:rPr lang="en-US" sz="3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choragida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tadqiqotchilar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sanani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mil. </a:t>
            </a:r>
            <a:r>
              <a:rPr lang="en-US" sz="3600" b="1" dirty="0" err="1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. 172-165-yillar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oralig‘ida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deb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belgilaydilar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600" b="1" dirty="0" err="1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yuyechjilar</a:t>
            </a:r>
            <a:r>
              <a:rPr lang="en-US" sz="3600" b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xunnlar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mag‘lubiyatga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uchraganidan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so‘ng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O‘rta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Osiyoning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shimoliy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hududlarida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ko‘chib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yuradilar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3600" i="1" u="sng" dirty="0"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uz-Cyrl-UZ" altLang="ru-RU" sz="4000" smtClean="0">
                <a:latin typeface="Arial" panose="020B0604020202020204" pitchFamily="34" charset="0"/>
              </a:rPr>
              <a:t>Кушон даври ёзувлари</a:t>
            </a:r>
            <a:endParaRPr lang="ru-RU" altLang="ru-RU" sz="4000" smtClean="0">
              <a:latin typeface="Arial" panose="020B0604020202020204" pitchFamily="34" charset="0"/>
            </a:endParaRPr>
          </a:p>
        </p:txBody>
      </p:sp>
      <p:graphicFrame>
        <p:nvGraphicFramePr>
          <p:cNvPr id="93187" name="Object 2"/>
          <p:cNvGraphicFramePr>
            <a:graphicFrameLocks noChangeAspect="1"/>
          </p:cNvGraphicFramePr>
          <p:nvPr/>
        </p:nvGraphicFramePr>
        <p:xfrm>
          <a:off x="722313" y="1357313"/>
          <a:ext cx="8316912" cy="511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6" name="Документ" r:id="rId3" imgW="5934816" imgH="3645982" progId="Word.Document.12">
                  <p:embed/>
                </p:oleObj>
              </mc:Choice>
              <mc:Fallback>
                <p:oleObj name="Документ" r:id="rId3" imgW="5934816" imgH="3645982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1357313"/>
                        <a:ext cx="8316912" cy="511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10" name="Object 2"/>
          <p:cNvGraphicFramePr>
            <a:graphicFrameLocks noChangeAspect="1"/>
          </p:cNvGraphicFramePr>
          <p:nvPr/>
        </p:nvGraphicFramePr>
        <p:xfrm>
          <a:off x="755650" y="404813"/>
          <a:ext cx="8505825" cy="619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9" name="Документ" r:id="rId3" imgW="5934816" imgH="3673328" progId="Word.Document.12">
                  <p:embed/>
                </p:oleObj>
              </mc:Choice>
              <mc:Fallback>
                <p:oleObj name="Документ" r:id="rId3" imgW="5934816" imgH="3673328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4813"/>
                        <a:ext cx="8505825" cy="6192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930275" y="1741488"/>
          <a:ext cx="7283450" cy="337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4" name="Документ" r:id="rId3" imgW="7283196" imgH="3374323" progId="Word.Document.12">
                  <p:embed/>
                </p:oleObj>
              </mc:Choice>
              <mc:Fallback>
                <p:oleObj name="Документ" r:id="rId3" imgW="7283196" imgH="3374323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1741488"/>
                        <a:ext cx="7283450" cy="337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5" name="Rectangle 8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altLang="ru-RU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/>
          <a:lstStyle/>
          <a:p>
            <a:pPr eaLnBrk="1" hangingPunct="1"/>
            <a:r>
              <a:rPr lang="uz-Cyrl-UZ" altLang="ru-RU" sz="4000" smtClean="0">
                <a:latin typeface="Arial" panose="020B0604020202020204" pitchFamily="34" charset="0"/>
              </a:rPr>
              <a:t>Қоратепа ёдгорлигидаги ибодатхона</a:t>
            </a:r>
            <a:endParaRPr lang="ru-RU" altLang="ru-RU" sz="4000" smtClean="0">
              <a:latin typeface="Arial" panose="020B0604020202020204" pitchFamily="34" charset="0"/>
            </a:endParaRPr>
          </a:p>
        </p:txBody>
      </p:sp>
      <p:pic>
        <p:nvPicPr>
          <p:cNvPr id="96259" name="Picture 2" descr="коратепадаги будда монастири харобас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500" y="1214438"/>
            <a:ext cx="5718175" cy="5383212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7283" name="Picture 2" descr="монастир хужрас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0675" y="1074738"/>
            <a:ext cx="5981700" cy="5449887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pic>
        <p:nvPicPr>
          <p:cNvPr id="98307" name="Picture 2" descr="Xolchayon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625" y="3714750"/>
            <a:ext cx="8566150" cy="2357438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61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99331" name="Picture 2" descr="айритом пирамони булаг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13" y="1822450"/>
            <a:ext cx="8715375" cy="4935538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pic>
        <p:nvPicPr>
          <p:cNvPr id="100355" name="Picture 2" descr="182 скульптура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55988" y="1754188"/>
            <a:ext cx="2232025" cy="4217987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8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altLang="ru-RU" smtClean="0"/>
          </a:p>
        </p:txBody>
      </p:sp>
      <p:graphicFrame>
        <p:nvGraphicFramePr>
          <p:cNvPr id="101379" name="Object 2"/>
          <p:cNvGraphicFramePr>
            <a:graphicFrameLocks noChangeAspect="1"/>
          </p:cNvGraphicFramePr>
          <p:nvPr/>
        </p:nvGraphicFramePr>
        <p:xfrm>
          <a:off x="357188" y="1989138"/>
          <a:ext cx="5572125" cy="471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7" name="Документ" r:id="rId3" imgW="5934816" imgH="4170229" progId="Word.Document.12">
                  <p:embed/>
                </p:oleObj>
              </mc:Choice>
              <mc:Fallback>
                <p:oleObj name="Документ" r:id="rId3" imgW="5934816" imgH="4170229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1989138"/>
                        <a:ext cx="5572125" cy="471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0" name="Object 3"/>
          <p:cNvGraphicFramePr>
            <a:graphicFrameLocks noChangeAspect="1"/>
          </p:cNvGraphicFramePr>
          <p:nvPr/>
        </p:nvGraphicFramePr>
        <p:xfrm>
          <a:off x="4286250" y="1916113"/>
          <a:ext cx="5429250" cy="470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8" name="Документ" r:id="rId5" imgW="5934816" imgH="4187500" progId="Word.Document.12">
                  <p:embed/>
                </p:oleObj>
              </mc:Choice>
              <mc:Fallback>
                <p:oleObj name="Документ" r:id="rId5" imgW="5934816" imgH="4187500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1916113"/>
                        <a:ext cx="5429250" cy="470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2" name="Object 2"/>
          <p:cNvGraphicFramePr>
            <a:graphicFrameLocks noChangeAspect="1"/>
          </p:cNvGraphicFramePr>
          <p:nvPr/>
        </p:nvGraphicFramePr>
        <p:xfrm>
          <a:off x="142875" y="2133600"/>
          <a:ext cx="5076825" cy="451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1" name="Документ" r:id="rId3" imgW="5934816" imgH="5065083" progId="Word.Document.12">
                  <p:embed/>
                </p:oleObj>
              </mc:Choice>
              <mc:Fallback>
                <p:oleObj name="Документ" r:id="rId3" imgW="5934816" imgH="5065083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2133600"/>
                        <a:ext cx="5076825" cy="451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03" name="Object 3"/>
          <p:cNvGraphicFramePr>
            <a:graphicFrameLocks noChangeAspect="1"/>
          </p:cNvGraphicFramePr>
          <p:nvPr/>
        </p:nvGraphicFramePr>
        <p:xfrm>
          <a:off x="4286250" y="2500313"/>
          <a:ext cx="5934075" cy="406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2" name="Документ" r:id="rId5" imgW="5934816" imgH="4060846" progId="Word.Document.12">
                  <p:embed/>
                </p:oleObj>
              </mc:Choice>
              <mc:Fallback>
                <p:oleObj name="Документ" r:id="rId5" imgW="5934816" imgH="4060846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2500313"/>
                        <a:ext cx="5934075" cy="406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4" name="Rectangle 9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altLang="ru-RU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Yuechje-Kushon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davlatining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vujudga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kelishi</a:t>
            </a:r>
            <a:endParaRPr lang="ru-RU" sz="3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Bu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qabilalar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Xitoy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manbalarida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“Da-</a:t>
            </a:r>
            <a:r>
              <a:rPr lang="en-US" sz="3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sz="3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Buyuk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yoki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sz="3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deb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eslatiladi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Chjan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Szyan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ma’lumotlariga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ko‘ra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yuyechjilar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xunn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qabilalaridan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mag‘lubiyatga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uchragach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O‘rta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Osiyoning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janubiga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tomon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harakat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qilib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Dahya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bosib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oladilar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Guyshuy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Amudaryo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ning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shimoliy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tomonida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joylashadilar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Xan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tarixida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ham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yuyechjilar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Guyshuy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daryosining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shimoliy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tomonida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o‘z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poytaxtlariga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asos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solganliklari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ta’kidlanadi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200" i="1" u="sng" dirty="0"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103427" name="Picture 4" descr="Dalvarzintepa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4563" y="898525"/>
            <a:ext cx="4857750" cy="5959475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15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104451" name="Picture 2" descr="Qoratep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7550" y="642938"/>
            <a:ext cx="4941888" cy="6157912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z-Cyrl-UZ" altLang="ru-RU" sz="2000" smtClean="0">
                <a:latin typeface="Arial" panose="020B0604020202020204" pitchFamily="34" charset="0"/>
              </a:rPr>
              <a:t>Далварзинтепа олтинлари</a:t>
            </a:r>
            <a:endParaRPr lang="ru-RU" altLang="ru-RU" sz="2000" smtClean="0">
              <a:latin typeface="Arial" panose="020B0604020202020204" pitchFamily="34" charset="0"/>
            </a:endParaRPr>
          </a:p>
        </p:txBody>
      </p:sp>
      <p:pic>
        <p:nvPicPr>
          <p:cNvPr id="105475" name="Picture 2" descr="олтинлар билакузук ёмбилар гардишлар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2276475"/>
            <a:ext cx="8424862" cy="4349750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z-Cyrl-UZ" altLang="ru-RU" sz="2000" smtClean="0">
                <a:latin typeface="Arial" panose="020B0604020202020204" pitchFamily="34" charset="0"/>
              </a:rPr>
              <a:t>Далварзинтепа олтинлари</a:t>
            </a:r>
            <a:endParaRPr lang="ru-RU" altLang="ru-RU" sz="2000" smtClean="0">
              <a:latin typeface="Arial" panose="020B0604020202020204" pitchFamily="34" charset="0"/>
            </a:endParaRPr>
          </a:p>
        </p:txBody>
      </p:sp>
      <p:pic>
        <p:nvPicPr>
          <p:cNvPr id="106499" name="Picture 2" descr="олтин билагузуклар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1413" y="2492375"/>
            <a:ext cx="4465637" cy="2808288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z-Cyrl-UZ" altLang="ru-RU" sz="2000" smtClean="0">
                <a:latin typeface="Arial" panose="020B0604020202020204" pitchFamily="34" charset="0"/>
              </a:rPr>
              <a:t>Далварзинтепа олтинлари</a:t>
            </a:r>
            <a:endParaRPr lang="ru-RU" altLang="ru-RU" sz="2000" smtClean="0">
              <a:latin typeface="Arial" panose="020B0604020202020204" pitchFamily="34" charset="0"/>
            </a:endParaRPr>
          </a:p>
        </p:txBody>
      </p:sp>
      <p:pic>
        <p:nvPicPr>
          <p:cNvPr id="107523" name="Picture 2" descr="олтин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4163" y="1906588"/>
            <a:ext cx="6035675" cy="3913187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z-Cyrl-UZ" altLang="ru-RU" sz="2000" smtClean="0">
                <a:latin typeface="Arial" panose="020B0604020202020204" pitchFamily="34" charset="0"/>
              </a:rPr>
              <a:t>Далварзинтепа олтинлари</a:t>
            </a:r>
            <a:endParaRPr lang="ru-RU" altLang="ru-RU" sz="2000" smtClean="0">
              <a:latin typeface="Arial" panose="020B0604020202020204" pitchFamily="34" charset="0"/>
            </a:endParaRPr>
          </a:p>
        </p:txBody>
      </p:sp>
      <p:pic>
        <p:nvPicPr>
          <p:cNvPr id="108547" name="Picture 2" descr="буйин такинчог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875" y="2349500"/>
            <a:ext cx="3476625" cy="2646363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570" name="Object 3"/>
          <p:cNvGraphicFramePr>
            <a:graphicFrameLocks noChangeAspect="1"/>
          </p:cNvGraphicFramePr>
          <p:nvPr/>
        </p:nvGraphicFramePr>
        <p:xfrm>
          <a:off x="0" y="706438"/>
          <a:ext cx="91440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9" name="Документ" r:id="rId3" imgW="5934816" imgH="3789907" progId="Word.Document.12">
                  <p:embed/>
                </p:oleObj>
              </mc:Choice>
              <mc:Fallback>
                <p:oleObj name="Документ" r:id="rId3" imgW="5934816" imgH="3789907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06438"/>
                        <a:ext cx="91440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z-Cyrl-UZ" altLang="ru-RU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Кушонлар даври кулолчилигидан намуналар</a:t>
            </a:r>
            <a:endParaRPr lang="ru-RU" altLang="ru-RU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0595" name="Object 2"/>
          <p:cNvGraphicFramePr>
            <a:graphicFrameLocks noChangeAspect="1"/>
          </p:cNvGraphicFramePr>
          <p:nvPr/>
        </p:nvGraphicFramePr>
        <p:xfrm>
          <a:off x="0" y="1628775"/>
          <a:ext cx="3475038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2" name="Документ" r:id="rId3" imgW="5961071" imgH="6740371" progId="Word.Document.12">
                  <p:embed/>
                </p:oleObj>
              </mc:Choice>
              <mc:Fallback>
                <p:oleObj name="Документ" r:id="rId3" imgW="5961071" imgH="6740371" progId="Word.Document.12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28775"/>
                        <a:ext cx="3475038" cy="489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6" name="Object 3"/>
          <p:cNvGraphicFramePr>
            <a:graphicFrameLocks noChangeAspect="1"/>
          </p:cNvGraphicFramePr>
          <p:nvPr/>
        </p:nvGraphicFramePr>
        <p:xfrm>
          <a:off x="4000500" y="1700213"/>
          <a:ext cx="2551113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3" name="Документ" r:id="rId5" imgW="5934816" imgH="9139602" progId="Word.Document.12">
                  <p:embed/>
                </p:oleObj>
              </mc:Choice>
              <mc:Fallback>
                <p:oleObj name="Документ" r:id="rId5" imgW="5934816" imgH="9139602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1700213"/>
                        <a:ext cx="2551113" cy="475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7" name="Object 5"/>
          <p:cNvGraphicFramePr>
            <a:graphicFrameLocks noChangeAspect="1"/>
          </p:cNvGraphicFramePr>
          <p:nvPr/>
        </p:nvGraphicFramePr>
        <p:xfrm>
          <a:off x="6659563" y="1773238"/>
          <a:ext cx="3292475" cy="467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4" name="Документ" r:id="rId7" imgW="5934816" imgH="7082913" progId="Word.Document.12">
                  <p:embed/>
                </p:oleObj>
              </mc:Choice>
              <mc:Fallback>
                <p:oleObj name="Документ" r:id="rId7" imgW="5934816" imgH="7082913" progId="Word.Documen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1773238"/>
                        <a:ext cx="3292475" cy="467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sp>
        <p:nvSpPr>
          <p:cNvPr id="11161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111620" name="Picture 4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4513" y="-158750"/>
            <a:ext cx="10234613" cy="71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0"/>
            <a:ext cx="3927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Katta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yuechje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davlatining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vujudga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kelishi</a:t>
            </a:r>
            <a:endParaRPr lang="ru-RU" sz="3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Tadqiqotchilarning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fikrlariga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qaraganda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yuyechjilar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mil.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140-130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yillar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oralig‘ida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Baqtriyaga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bostirib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kirganlar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Oradan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ko‘p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o‘tmay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Baqtriyada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tashkil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topadi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Kichik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Xan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sulolasi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tarixi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ma’lumotlariga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ko‘ra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hukmdorlari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qo‘l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ostida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beshta</a:t>
            </a:r>
            <a:r>
              <a:rPr lang="en-US" sz="30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hokimlik</a:t>
            </a:r>
            <a:r>
              <a:rPr lang="en-US" sz="30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(Xi-</a:t>
            </a:r>
            <a:r>
              <a:rPr lang="en-US" sz="30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xeu</a:t>
            </a:r>
            <a:r>
              <a:rPr lang="en-US" sz="30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bor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bo‘lib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ular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Xyumi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Shaunmi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Guyshuan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Xise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Dumi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lardan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iborat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Xitoy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manbalaridan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xulosa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chiqargan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ko‘pchilik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tadqiqotchilar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tarixidagi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butun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davrini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uchta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bosqichga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>
                <a:latin typeface="Times New Roman" pitchFamily="18" charset="0"/>
                <a:cs typeface="Times New Roman" pitchFamily="18" charset="0"/>
              </a:rPr>
              <a:t>bo‘ladilar</a:t>
            </a: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000" i="1" u="sng" dirty="0"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4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88" y="0"/>
            <a:ext cx="391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4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3" y="0"/>
            <a:ext cx="35845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4" descr="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0"/>
            <a:ext cx="3536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sp>
        <p:nvSpPr>
          <p:cNvPr id="1167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116740" name="Picture 4" descr="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4513" y="-158750"/>
            <a:ext cx="10234613" cy="71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0"/>
            <a:ext cx="7775575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altLang="ru-RU" smtClean="0"/>
          </a:p>
        </p:txBody>
      </p:sp>
      <p:sp>
        <p:nvSpPr>
          <p:cNvPr id="11878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118788" name="Picture 4" descr="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4513" y="-158750"/>
            <a:ext cx="10234613" cy="71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4" descr="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382713"/>
            <a:ext cx="8610600" cy="40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z-Cyrl-UZ" altLang="ru-RU" smtClean="0">
                <a:latin typeface="Arial" panose="020B0604020202020204" pitchFamily="34" charset="0"/>
              </a:rPr>
              <a:t>Фаёзтепа будда ибодатхонаси</a:t>
            </a:r>
            <a:endParaRPr lang="ru-RU" altLang="ru-RU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Katta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yuechje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davlatining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vujudga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kelishi</a:t>
            </a:r>
            <a:endParaRPr lang="ru-RU" sz="320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Xitoy</a:t>
            </a:r>
            <a:r>
              <a:rPr lang="en-US" sz="4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manbalaridan</a:t>
            </a:r>
            <a:r>
              <a:rPr lang="en-US" sz="4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xulosa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chiqargan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ko‘pchilik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tadqiqotchilar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tarixidagi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butun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4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davrini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uchta</a:t>
            </a:r>
            <a:r>
              <a:rPr lang="en-US" sz="44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bosqichga</a:t>
            </a:r>
            <a:r>
              <a:rPr lang="en-US" sz="44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bo‘ladilar</a:t>
            </a: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 eaLnBrk="1" hangingPunct="1">
              <a:defRPr/>
            </a:pPr>
            <a:endParaRPr lang="ru-RU" sz="4400" i="1" u="sng" dirty="0">
              <a:solidFill>
                <a:schemeClr val="tx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rgbClr val="002060"/>
                </a:solidFill>
              </a:rPr>
              <a:t>Baqtriya</a:t>
            </a:r>
            <a:r>
              <a:rPr lang="en-US" sz="3200" b="1" u="sng" dirty="0">
                <a:solidFill>
                  <a:srgbClr val="002060"/>
                </a:solidFill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</a:rPr>
              <a:t>tarixidagi</a:t>
            </a:r>
            <a:r>
              <a:rPr lang="en-US" sz="3200" b="1" u="sng" dirty="0">
                <a:solidFill>
                  <a:srgbClr val="002060"/>
                </a:solidFill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davri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bosqichlari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ru-RU" sz="32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15801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 eaLnBrk="1" hangingPunct="1">
              <a:defRPr/>
            </a:pPr>
            <a:r>
              <a:rPr lang="en-US" sz="40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Birinchi</a:t>
            </a:r>
            <a:r>
              <a:rPr lang="en-US" sz="40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bosqich</a:t>
            </a:r>
            <a:r>
              <a:rPr lang="en-US" sz="40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 eaLnBrk="1" hangingPunct="1">
              <a:defRPr/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Mil.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4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139-125-yillar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  <a:hlinkClick r:id="rId2"/>
              </a:rPr>
              <a:t>Dahya</a:t>
            </a:r>
            <a:r>
              <a:rPr lang="en-US" sz="4000" dirty="0">
                <a:latin typeface="Times New Roman" pitchFamily="18" charset="0"/>
                <a:cs typeface="Times New Roman" pitchFamily="18" charset="0"/>
                <a:hlinkClick r:id="rId2"/>
              </a:rPr>
              <a:t>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  <a:hlinkClick r:id="rId2"/>
              </a:rPr>
              <a:t>viloyatini</a:t>
            </a:r>
            <a:r>
              <a:rPr lang="en-US" sz="4000" dirty="0">
                <a:latin typeface="Times New Roman" pitchFamily="18" charset="0"/>
                <a:cs typeface="Times New Roman" pitchFamily="18" charset="0"/>
                <a:hlinkClick r:id="rId2"/>
              </a:rPr>
              <a:t>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  <a:hlinkClick r:id="rId2"/>
              </a:rPr>
              <a:t>bosib</a:t>
            </a:r>
            <a:r>
              <a:rPr lang="en-US" sz="4000" dirty="0">
                <a:latin typeface="Times New Roman" pitchFamily="18" charset="0"/>
                <a:cs typeface="Times New Roman" pitchFamily="18" charset="0"/>
                <a:hlinkClick r:id="rId2"/>
              </a:rPr>
              <a:t>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  <a:hlinkClick r:id="rId2"/>
              </a:rPr>
              <a:t>oladi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, ammo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ularning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asosiy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mulklari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Amudaryodan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shimol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tomonda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ыноска со стрелкой вниз 2"/>
          <p:cNvSpPr/>
          <p:nvPr/>
        </p:nvSpPr>
        <p:spPr>
          <a:xfrm>
            <a:off x="1571604" y="0"/>
            <a:ext cx="5929354" cy="1196752"/>
          </a:xfrm>
          <a:prstGeom prst="downArrowCallout">
            <a:avLst>
              <a:gd name="adj1" fmla="val 26935"/>
              <a:gd name="adj2" fmla="val 18228"/>
              <a:gd name="adj3" fmla="val 23065"/>
              <a:gd name="adj4" fmla="val 7693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 err="1">
                <a:solidFill>
                  <a:srgbClr val="002060"/>
                </a:solidFill>
              </a:rPr>
              <a:t>Baqtriya</a:t>
            </a:r>
            <a:r>
              <a:rPr lang="en-US" sz="3200" b="1" u="sng" dirty="0">
                <a:solidFill>
                  <a:srgbClr val="002060"/>
                </a:solidFill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</a:rPr>
              <a:t>tarixidagi</a:t>
            </a:r>
            <a:r>
              <a:rPr lang="en-US" sz="3200" b="1" u="sng" dirty="0">
                <a:solidFill>
                  <a:srgbClr val="002060"/>
                </a:solidFill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davri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bosqichlari</a:t>
            </a:r>
            <a:r>
              <a:rPr lang="en-US" sz="3200" b="1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ru-RU" sz="32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35116" y="1075634"/>
            <a:ext cx="8640960" cy="5472608"/>
          </a:xfrm>
          <a:prstGeom prst="roundRect">
            <a:avLst>
              <a:gd name="adj" fmla="val 7915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 eaLnBrk="1" hangingPunct="1">
              <a:defRPr/>
            </a:pP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Ikkinchi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bosqich</a:t>
            </a: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 eaLnBrk="1" hangingPunct="1">
              <a:defRPr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	Mil.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125 - 25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yilga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qadar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yuyechji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shakllanishi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keyingi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rivojlanishi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Davlatning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poytaxti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Amudaryodan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shimol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tomonda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bo‘lib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janubiy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chegarasi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Gibin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atroflarida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(Kashmir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yoki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latin typeface="Times New Roman" pitchFamily="18" charset="0"/>
                <a:cs typeface="Times New Roman" pitchFamily="18" charset="0"/>
              </a:rPr>
              <a:t>Qandahor</a:t>
            </a:r>
            <a:r>
              <a:rPr lang="en-US" sz="3200" b="1" u="sng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Yuyechjilar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bo‘ysundirgan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hududlar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Xise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Shaunmi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Guyshuan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Xyumi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Dumi</a:t>
            </a:r>
            <a:r>
              <a:rPr lang="en-US" sz="3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mulklaridan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iborat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bo‘lib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ular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xi-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xou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yabg‘u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tomonidan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boshqarilgan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1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Поток">
  <a:themeElements>
    <a:clrScheme name="Литейная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Литейная">
    <a:dk1>
      <a:sysClr val="windowText" lastClr="000000"/>
    </a:dk1>
    <a:lt1>
      <a:sysClr val="window" lastClr="FFFFFF"/>
    </a:lt1>
    <a:dk2>
      <a:srgbClr val="676A55"/>
    </a:dk2>
    <a:lt2>
      <a:srgbClr val="EAEBDE"/>
    </a:lt2>
    <a:accent1>
      <a:srgbClr val="72A376"/>
    </a:accent1>
    <a:accent2>
      <a:srgbClr val="B0CCB0"/>
    </a:accent2>
    <a:accent3>
      <a:srgbClr val="A8CDD7"/>
    </a:accent3>
    <a:accent4>
      <a:srgbClr val="C0BEAF"/>
    </a:accent4>
    <a:accent5>
      <a:srgbClr val="CEC597"/>
    </a:accent5>
    <a:accent6>
      <a:srgbClr val="E8B7B7"/>
    </a:accent6>
    <a:hlink>
      <a:srgbClr val="DB5353"/>
    </a:hlink>
    <a:folHlink>
      <a:srgbClr val="903638"/>
    </a:folHlink>
  </a:clrScheme>
</a:themeOverride>
</file>

<file path=ppt/theme/themeOverride2.xml><?xml version="1.0" encoding="utf-8"?>
<a:themeOverride xmlns:a="http://schemas.openxmlformats.org/drawingml/2006/main">
  <a:clrScheme name="Литейная">
    <a:dk1>
      <a:sysClr val="windowText" lastClr="000000"/>
    </a:dk1>
    <a:lt1>
      <a:sysClr val="window" lastClr="FFFFFF"/>
    </a:lt1>
    <a:dk2>
      <a:srgbClr val="676A55"/>
    </a:dk2>
    <a:lt2>
      <a:srgbClr val="EAEBDE"/>
    </a:lt2>
    <a:accent1>
      <a:srgbClr val="72A376"/>
    </a:accent1>
    <a:accent2>
      <a:srgbClr val="B0CCB0"/>
    </a:accent2>
    <a:accent3>
      <a:srgbClr val="A8CDD7"/>
    </a:accent3>
    <a:accent4>
      <a:srgbClr val="C0BEAF"/>
    </a:accent4>
    <a:accent5>
      <a:srgbClr val="CEC597"/>
    </a:accent5>
    <a:accent6>
      <a:srgbClr val="E8B7B7"/>
    </a:accent6>
    <a:hlink>
      <a:srgbClr val="DB5353"/>
    </a:hlink>
    <a:folHlink>
      <a:srgbClr val="903638"/>
    </a:folHlink>
  </a:clrScheme>
</a:themeOverride>
</file>

<file path=ppt/theme/themeOverride3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Открытая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1119</TotalTime>
  <Words>1045</Words>
  <Application>Microsoft Office PowerPoint</Application>
  <PresentationFormat>Экран (4:3)</PresentationFormat>
  <Paragraphs>111</Paragraphs>
  <Slides>66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0" baseType="lpstr">
      <vt:lpstr>Поток</vt:lpstr>
      <vt:lpstr>Открытая</vt:lpstr>
      <vt:lpstr>Тема Office</vt:lpstr>
      <vt:lpstr>Документ</vt:lpstr>
      <vt:lpstr>14-mavzu: Yuechji- Kushon va Kushon davlatlari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Кушон подшолиги даври санъати</vt:lpstr>
      <vt:lpstr>Презентация PowerPoint</vt:lpstr>
      <vt:lpstr>Кушон даври ёзувлари</vt:lpstr>
      <vt:lpstr>Презентация PowerPoint</vt:lpstr>
      <vt:lpstr>Презентация PowerPoint</vt:lpstr>
      <vt:lpstr>Қоратепа ёдгорлигидаги ибодатхона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Далварзинтепа олтинлари</vt:lpstr>
      <vt:lpstr>Далварзинтепа олтинлари</vt:lpstr>
      <vt:lpstr>Далварзинтепа олтинлари</vt:lpstr>
      <vt:lpstr>Далварзинтепа олтинлари</vt:lpstr>
      <vt:lpstr>Презентация PowerPoint</vt:lpstr>
      <vt:lpstr>Кушонлар даври кулолчилигидан намуналар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Фаёзтепа будда ибодатхонаси</vt:lpstr>
    </vt:vector>
  </TitlesOfParts>
  <Company>Reanimator Extreme Edition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Valiev Bobur</dc:creator>
  <cp:lastModifiedBy>User</cp:lastModifiedBy>
  <cp:revision>111</cp:revision>
  <dcterms:created xsi:type="dcterms:W3CDTF">2012-06-12T16:27:39Z</dcterms:created>
  <dcterms:modified xsi:type="dcterms:W3CDTF">2022-09-21T12:15:05Z</dcterms:modified>
</cp:coreProperties>
</file>